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5"/>
  </p:notesMasterIdLst>
  <p:sldIdLst>
    <p:sldId id="257" r:id="rId2"/>
    <p:sldId id="258" r:id="rId3"/>
    <p:sldId id="259" r:id="rId4"/>
    <p:sldId id="260" r:id="rId5"/>
    <p:sldId id="261" r:id="rId6"/>
    <p:sldId id="262" r:id="rId7"/>
    <p:sldId id="28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2" r:id="rId27"/>
    <p:sldId id="281" r:id="rId28"/>
    <p:sldId id="289" r:id="rId29"/>
    <p:sldId id="283" r:id="rId30"/>
    <p:sldId id="284" r:id="rId31"/>
    <p:sldId id="285" r:id="rId32"/>
    <p:sldId id="286" r:id="rId33"/>
    <p:sldId id="287"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53" d="100"/>
          <a:sy n="53"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BF0858-9C13-4D05-A895-1B35C36ADC22}" type="datetimeFigureOut">
              <a:rPr lang="en-US" smtClean="0"/>
              <a:t>1/21/2013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74CE4-FC07-45D3-B956-B7F24C65E4F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074CE4-FC07-45D3-B956-B7F24C65E4FD}"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06656" y="852256"/>
            <a:ext cx="7193082"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2330389" y="2618913"/>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9EDE4E-CFC2-B74E-9BF8-241E60040F4A}"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9EDE4E-CFC2-B74E-9BF8-241E60040F4A}"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3006" y="754602"/>
            <a:ext cx="1706732" cy="53715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51246" y="754602"/>
            <a:ext cx="5477559" cy="53715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9EDE4E-CFC2-B74E-9BF8-241E60040F4A}"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99EDE4E-CFC2-B74E-9BF8-241E60040F4A}"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8091" y="2325950"/>
            <a:ext cx="7337345"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806655" y="719091"/>
            <a:ext cx="720439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9EDE4E-CFC2-B74E-9BF8-241E60040F4A}"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2407" y="1900470"/>
            <a:ext cx="3480010" cy="42967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57421" y="1909348"/>
            <a:ext cx="3431230" cy="42967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D99EDE4E-CFC2-B74E-9BF8-241E60040F4A}"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51247" y="2201386"/>
            <a:ext cx="3436648" cy="51475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651247" y="2716137"/>
            <a:ext cx="3436648" cy="31791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397292" y="2201386"/>
            <a:ext cx="3622443" cy="51475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397622" y="2716137"/>
            <a:ext cx="3622113" cy="31791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D99EDE4E-CFC2-B74E-9BF8-241E60040F4A}" type="datetimeFigureOut">
              <a:rPr lang="en-US" smtClean="0"/>
              <a:pPr/>
              <a:t>1/21/2013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EDE4E-CFC2-B74E-9BF8-241E60040F4A}" type="datetimeFigureOut">
              <a:rPr lang="en-US" smtClean="0"/>
              <a:pPr/>
              <a:t>1/21/2013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EDE4E-CFC2-B74E-9BF8-241E60040F4A}" type="datetimeFigureOut">
              <a:rPr lang="en-US" smtClean="0"/>
              <a:pPr/>
              <a:t>1/21/2013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95675" y="736848"/>
            <a:ext cx="2844076" cy="92908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4651898" y="736848"/>
            <a:ext cx="4372265" cy="543370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95675" y="1766658"/>
            <a:ext cx="2844076" cy="440389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D99EDE4E-CFC2-B74E-9BF8-241E60040F4A}"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5796" y="4809478"/>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55796" y="736847"/>
            <a:ext cx="5486400" cy="39996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555796" y="5376216"/>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9EDE4E-CFC2-B74E-9BF8-241E60040F4A}"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26123A-6348-0844-8792-2F91359F07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46861" y="686446"/>
            <a:ext cx="7073695"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13105" y="1953087"/>
            <a:ext cx="7398044" cy="417307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806656"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EDE4E-CFC2-B74E-9BF8-241E60040F4A}" type="datetimeFigureOut">
              <a:rPr lang="en-US" smtClean="0"/>
              <a:pPr/>
              <a:t>1/21/2013</a:t>
            </a:fld>
            <a:endParaRPr lang="en-US"/>
          </a:p>
        </p:txBody>
      </p:sp>
      <p:sp>
        <p:nvSpPr>
          <p:cNvPr id="5" name="Footer Placeholder 4"/>
          <p:cNvSpPr>
            <a:spLocks noGrp="1"/>
          </p:cNvSpPr>
          <p:nvPr>
            <p:ph type="ftr" sz="quarter" idx="3"/>
          </p:nvPr>
        </p:nvSpPr>
        <p:spPr>
          <a:xfrm>
            <a:off x="4394474" y="6356350"/>
            <a:ext cx="2362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73158" y="6356350"/>
            <a:ext cx="155803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26123A-6348-0844-8792-2F91359F0794}" type="slidenum">
              <a:rPr lang="en-US" smtClean="0"/>
              <a:pPr/>
              <a:t>‹#›</a:t>
            </a:fld>
            <a:endParaRPr lang="en-US"/>
          </a:p>
        </p:txBody>
      </p:sp>
      <p:pic>
        <p:nvPicPr>
          <p:cNvPr id="7" name="Picture 2"/>
          <p:cNvPicPr>
            <a:picLocks noChangeAspect="1" noChangeArrowheads="1"/>
          </p:cNvPicPr>
          <p:nvPr userDrawn="1"/>
        </p:nvPicPr>
        <p:blipFill rotWithShape="1">
          <a:blip r:embed="rId13"/>
          <a:srcRect r="5341"/>
          <a:stretch/>
        </p:blipFill>
        <p:spPr bwMode="auto">
          <a:xfrm>
            <a:off x="0" y="0"/>
            <a:ext cx="1526959"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861" y="1941945"/>
            <a:ext cx="7073695" cy="1143000"/>
          </a:xfrm>
        </p:spPr>
        <p:txBody>
          <a:bodyPr>
            <a:normAutofit fontScale="90000"/>
          </a:bodyPr>
          <a:lstStyle/>
          <a:p>
            <a:r>
              <a:rPr lang="en-US" dirty="0" smtClean="0"/>
              <a:t>2013 NCAA Rules and Mechanics Changes</a:t>
            </a:r>
            <a:endParaRPr lang="en-US" dirty="0"/>
          </a:p>
        </p:txBody>
      </p:sp>
      <p:sp>
        <p:nvSpPr>
          <p:cNvPr id="4" name="Title 1"/>
          <p:cNvSpPr txBox="1">
            <a:spLocks/>
          </p:cNvSpPr>
          <p:nvPr/>
        </p:nvSpPr>
        <p:spPr>
          <a:xfrm>
            <a:off x="1999261" y="3962400"/>
            <a:ext cx="7073695" cy="1143000"/>
          </a:xfrm>
          <a:prstGeom prst="rect">
            <a:avLst/>
          </a:prstGeom>
        </p:spPr>
        <p:txBody>
          <a:bodyPr vert="horz" lIns="91440" tIns="45720" rIns="91440" bIns="45720" rtlCol="0" anchor="ctr">
            <a:normAutofit fontScale="62500" lnSpcReduction="200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3400" dirty="0" smtClean="0">
                <a:latin typeface="+mj-lt"/>
                <a:ea typeface="+mj-ea"/>
                <a:cs typeface="+mj-cs"/>
              </a:rPr>
              <a:t>Walt Munze</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400" b="0" i="0" u="none" strike="noStrike" kern="1200" cap="none" spc="0" normalizeH="0" baseline="0" noProof="0" dirty="0" smtClean="0">
                <a:ln>
                  <a:noFill/>
                </a:ln>
                <a:solidFill>
                  <a:schemeClr val="tx1"/>
                </a:solidFill>
                <a:effectLst/>
                <a:uLnTx/>
                <a:uFillTx/>
                <a:latin typeface="+mj-lt"/>
                <a:ea typeface="+mj-ea"/>
                <a:cs typeface="+mj-cs"/>
              </a:rPr>
              <a:t>David</a:t>
            </a:r>
            <a:r>
              <a:rPr kumimoji="0" lang="en-US" sz="3400" b="0" i="0" u="none" strike="noStrike" kern="1200" cap="none" spc="0" normalizeH="0" noProof="0" dirty="0" smtClean="0">
                <a:ln>
                  <a:noFill/>
                </a:ln>
                <a:solidFill>
                  <a:schemeClr val="tx1"/>
                </a:solidFill>
                <a:effectLst/>
                <a:uLnTx/>
                <a:uFillTx/>
                <a:latin typeface="+mj-lt"/>
                <a:ea typeface="+mj-ea"/>
                <a:cs typeface="+mj-cs"/>
              </a:rPr>
              <a:t> Seidman</a:t>
            </a:r>
          </a:p>
          <a:p>
            <a:pPr marL="0" marR="0" lvl="0" indent="0" algn="ctr" defTabSz="457200" rtl="0" eaLnBrk="1" fontAlgn="auto" latinLnBrk="0" hangingPunct="1">
              <a:lnSpc>
                <a:spcPct val="100000"/>
              </a:lnSpc>
              <a:spcBef>
                <a:spcPct val="0"/>
              </a:spcBef>
              <a:spcAft>
                <a:spcPts val="0"/>
              </a:spcAft>
              <a:buClrTx/>
              <a:buSzTx/>
              <a:buFontTx/>
              <a:buNone/>
              <a:tabLst/>
              <a:defRPr/>
            </a:pPr>
            <a:r>
              <a:rPr lang="en-US" sz="3400" baseline="0" dirty="0" smtClean="0">
                <a:latin typeface="+mj-lt"/>
                <a:ea typeface="+mj-ea"/>
                <a:cs typeface="+mj-cs"/>
              </a:rPr>
              <a:t>January</a:t>
            </a:r>
            <a:r>
              <a:rPr lang="en-US" sz="3400" dirty="0" smtClean="0">
                <a:latin typeface="+mj-lt"/>
                <a:ea typeface="+mj-ea"/>
                <a:cs typeface="+mj-cs"/>
              </a:rPr>
              <a:t> 11, 2013</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400" b="0" i="0" u="none" strike="noStrike" kern="1200" cap="none" spc="0" normalizeH="0" baseline="0" noProof="0" dirty="0" smtClean="0">
                <a:ln>
                  <a:noFill/>
                </a:ln>
                <a:solidFill>
                  <a:schemeClr val="tx1"/>
                </a:solidFill>
                <a:effectLst/>
                <a:uLnTx/>
                <a:uFillTx/>
                <a:latin typeface="+mj-lt"/>
                <a:ea typeface="+mj-ea"/>
                <a:cs typeface="+mj-cs"/>
              </a:rPr>
              <a:t>Philadelphia,</a:t>
            </a:r>
            <a:r>
              <a:rPr kumimoji="0" lang="en-US" sz="3400" b="0" i="0" u="none" strike="noStrike" kern="1200" cap="none" spc="0" normalizeH="0" noProof="0" dirty="0" smtClean="0">
                <a:ln>
                  <a:noFill/>
                </a:ln>
                <a:solidFill>
                  <a:schemeClr val="tx1"/>
                </a:solidFill>
                <a:effectLst/>
                <a:uLnTx/>
                <a:uFillTx/>
                <a:latin typeface="+mj-lt"/>
                <a:ea typeface="+mj-ea"/>
                <a:cs typeface="+mj-cs"/>
              </a:rPr>
              <a:t> PA</a:t>
            </a:r>
            <a:r>
              <a:rPr kumimoji="0" lang="en-US" sz="3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US" sz="3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a:t>
            </a:r>
            <a:r>
              <a:rPr lang="en-US" b="1" dirty="0" smtClean="0"/>
              <a:t>4</a:t>
            </a:r>
            <a:r>
              <a:rPr lang="en-US" dirty="0" smtClean="0"/>
              <a:t>: </a:t>
            </a:r>
            <a:r>
              <a:rPr lang="en-US" b="1" dirty="0"/>
              <a:t>Positioning of Other </a:t>
            </a:r>
            <a:r>
              <a:rPr lang="en-US" b="1" dirty="0" smtClean="0"/>
              <a:t>Players during </a:t>
            </a:r>
            <a:r>
              <a:rPr lang="en-US" b="1" dirty="0" err="1" smtClean="0"/>
              <a:t>Faceoffs</a:t>
            </a:r>
            <a:endParaRPr lang="en-US" dirty="0"/>
          </a:p>
        </p:txBody>
      </p:sp>
      <p:sp>
        <p:nvSpPr>
          <p:cNvPr id="3" name="Content Placeholder 2"/>
          <p:cNvSpPr>
            <a:spLocks noGrp="1"/>
          </p:cNvSpPr>
          <p:nvPr>
            <p:ph idx="1"/>
          </p:nvPr>
        </p:nvSpPr>
        <p:spPr>
          <a:xfrm>
            <a:off x="1613105" y="2379495"/>
            <a:ext cx="7398044" cy="3746668"/>
          </a:xfrm>
        </p:spPr>
        <p:txBody>
          <a:bodyPr/>
          <a:lstStyle/>
          <a:p>
            <a:r>
              <a:rPr lang="en-US" b="1" dirty="0"/>
              <a:t>During </a:t>
            </a:r>
            <a:r>
              <a:rPr lang="en-US" b="1" dirty="0" smtClean="0"/>
              <a:t>man-down </a:t>
            </a:r>
            <a:r>
              <a:rPr lang="en-US" b="1" dirty="0" err="1" smtClean="0"/>
              <a:t>faceoffs</a:t>
            </a:r>
            <a:r>
              <a:rPr lang="en-US" b="1" dirty="0" smtClean="0"/>
              <a:t>, </a:t>
            </a:r>
            <a:r>
              <a:rPr lang="en-US" b="1" dirty="0"/>
              <a:t>there must be four players in the defensive area and three players in the offensive </a:t>
            </a:r>
            <a:r>
              <a:rPr lang="en-US" b="1" dirty="0" smtClean="0"/>
              <a:t>area.</a:t>
            </a:r>
          </a:p>
          <a:p>
            <a:pPr lvl="1"/>
            <a:r>
              <a:rPr lang="en-US" b="1" dirty="0" smtClean="0"/>
              <a:t>Exception</a:t>
            </a:r>
            <a:r>
              <a:rPr lang="en-US" b="1" dirty="0"/>
              <a:t>: When a team has three or more players serving penalties, a player may come out of its defensive area to take the faceoff. </a:t>
            </a:r>
            <a:endParaRPr lang="en-US" dirty="0"/>
          </a:p>
          <a:p>
            <a:pPr marL="0" indent="0">
              <a:buNone/>
            </a:pPr>
            <a:endParaRPr lang="en-US" dirty="0"/>
          </a:p>
        </p:txBody>
      </p:sp>
    </p:spTree>
    <p:extLst>
      <p:ext uri="{BB962C8B-B14F-4D97-AF65-F5344CB8AC3E}">
        <p14:creationId xmlns:p14="http://schemas.microsoft.com/office/powerpoint/2010/main" xmlns="" val="874298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4-8: Scoring</a:t>
            </a:r>
            <a:r>
              <a:rPr lang="en-US" dirty="0"/>
              <a:t/>
            </a:r>
            <a:br>
              <a:rPr lang="en-US" dirty="0"/>
            </a:br>
            <a:endParaRPr lang="en-US" dirty="0"/>
          </a:p>
        </p:txBody>
      </p:sp>
      <p:sp>
        <p:nvSpPr>
          <p:cNvPr id="3" name="Content Placeholder 2"/>
          <p:cNvSpPr>
            <a:spLocks noGrp="1"/>
          </p:cNvSpPr>
          <p:nvPr>
            <p:ph idx="1"/>
          </p:nvPr>
        </p:nvSpPr>
        <p:spPr>
          <a:xfrm>
            <a:off x="1613105" y="2243875"/>
            <a:ext cx="7398044" cy="3882287"/>
          </a:xfrm>
        </p:spPr>
        <p:txBody>
          <a:bodyPr/>
          <a:lstStyle/>
          <a:p>
            <a:r>
              <a:rPr lang="en-US" b="1" dirty="0"/>
              <a:t>A.R. 42. </a:t>
            </a:r>
            <a:r>
              <a:rPr lang="en-US" dirty="0"/>
              <a:t>If the goal cage is accidentally dislodged during play, officials shall let a scoring play continue and allow the goal if the ball enters the goal cage. Officials should stop play if</a:t>
            </a:r>
            <a:r>
              <a:rPr lang="en-US" dirty="0" smtClean="0"/>
              <a:t>/when </a:t>
            </a:r>
            <a:r>
              <a:rPr lang="en-US" dirty="0"/>
              <a:t>no scoring play exists and replace the goal cage</a:t>
            </a:r>
            <a:r>
              <a:rPr lang="en-US" dirty="0" smtClean="0"/>
              <a:t>.</a:t>
            </a:r>
            <a:endParaRPr lang="en-US" dirty="0"/>
          </a:p>
        </p:txBody>
      </p:sp>
    </p:spTree>
    <p:extLst>
      <p:ext uri="{BB962C8B-B14F-4D97-AF65-F5344CB8AC3E}">
        <p14:creationId xmlns:p14="http://schemas.microsoft.com/office/powerpoint/2010/main" xmlns="" val="2692250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4-10  OFFSIDES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SECTION 10. A team is considered offside when it has no more than 10 players on the field (including players in the penalty box), AND:</a:t>
            </a:r>
          </a:p>
          <a:p>
            <a:r>
              <a:rPr lang="en-US" dirty="0"/>
              <a:t>a. It has more than six men in its attack half of the field (between the centerline and the end line) including men in the penalty box, OR</a:t>
            </a:r>
          </a:p>
          <a:p>
            <a:r>
              <a:rPr lang="en-US" dirty="0"/>
              <a:t>b. It has more than seven men in its defensive half of the field (between the centerline and the end line) including men in the penalty box</a:t>
            </a:r>
            <a:r>
              <a:rPr lang="en-US" dirty="0" smtClean="0"/>
              <a:t>.</a:t>
            </a:r>
            <a:endParaRPr lang="en-US" dirty="0"/>
          </a:p>
        </p:txBody>
      </p:sp>
    </p:spTree>
    <p:extLst>
      <p:ext uri="{BB962C8B-B14F-4D97-AF65-F5344CB8AC3E}">
        <p14:creationId xmlns:p14="http://schemas.microsoft.com/office/powerpoint/2010/main" xmlns="" val="365950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OFFSIDES</a:t>
            </a:r>
            <a:r>
              <a:rPr lang="en-US" dirty="0" smtClean="0"/>
              <a:t>  (</a:t>
            </a:r>
            <a:r>
              <a:rPr lang="en-US" dirty="0" err="1" smtClean="0"/>
              <a:t>pg</a:t>
            </a:r>
            <a:r>
              <a:rPr lang="en-US" dirty="0" smtClean="0"/>
              <a:t> 34)</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DELETE NOTES 1 and 2:</a:t>
            </a:r>
            <a:endParaRPr lang="en-US" dirty="0"/>
          </a:p>
          <a:p>
            <a:pPr lvl="1"/>
            <a:r>
              <a:rPr lang="en-US" i="1" strike="sngStrike" dirty="0"/>
              <a:t>Note 1: If a player, seeing that he is going to be offside before he can stop, instead runs out of bounds, this </a:t>
            </a:r>
            <a:r>
              <a:rPr lang="en-US" i="1" strike="sngStrike" dirty="0" err="1"/>
              <a:t>sha</a:t>
            </a:r>
            <a:r>
              <a:rPr lang="en-US" i="1" strike="sngStrike" dirty="0"/>
              <a:t>, as long as the player returns immediately to the field.</a:t>
            </a:r>
            <a:endParaRPr lang="en-US" dirty="0"/>
          </a:p>
          <a:p>
            <a:pPr lvl="1"/>
            <a:r>
              <a:rPr lang="en-US" i="1" strike="sngStrike" dirty="0"/>
              <a:t>Note 2: If a team momentarily has fewer than the required number of men on either end of the field while players are exiting and entering the field through the special-substitution area, this is not considered to be an offside violation. However, if a team delays its substitution and that causes it to have too few players on either half of the field, it may be called for offside.</a:t>
            </a:r>
            <a:endParaRPr lang="en-US" dirty="0"/>
          </a:p>
          <a:p>
            <a:endParaRPr lang="en-US" dirty="0"/>
          </a:p>
        </p:txBody>
      </p:sp>
    </p:spTree>
    <p:extLst>
      <p:ext uri="{BB962C8B-B14F-4D97-AF65-F5344CB8AC3E}">
        <p14:creationId xmlns:p14="http://schemas.microsoft.com/office/powerpoint/2010/main" xmlns="" val="331983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RULE 4-</a:t>
            </a:r>
            <a:r>
              <a:rPr lang="en-US" sz="3600" b="1" dirty="0" smtClean="0"/>
              <a:t>14: </a:t>
            </a:r>
            <a:r>
              <a:rPr lang="en-US" sz="3600" b="1" dirty="0"/>
              <a:t>RULES ONCE THE ATTACK AREA HAS BEEN GAINED </a:t>
            </a:r>
            <a:endParaRPr lang="en-US" sz="3600" dirty="0"/>
          </a:p>
        </p:txBody>
      </p:sp>
      <p:sp>
        <p:nvSpPr>
          <p:cNvPr id="3" name="Content Placeholder 2"/>
          <p:cNvSpPr>
            <a:spLocks noGrp="1"/>
          </p:cNvSpPr>
          <p:nvPr>
            <p:ph idx="1"/>
          </p:nvPr>
        </p:nvSpPr>
        <p:spPr>
          <a:xfrm>
            <a:off x="1613105" y="2224325"/>
            <a:ext cx="7398044" cy="4173076"/>
          </a:xfrm>
        </p:spPr>
        <p:txBody>
          <a:bodyPr>
            <a:normAutofit fontScale="70000" lnSpcReduction="20000"/>
          </a:bodyPr>
          <a:lstStyle/>
          <a:p>
            <a:r>
              <a:rPr lang="en-US" b="1" dirty="0"/>
              <a:t>If the ball returns to the defensive half of the field and the offensive team regains possession, officials shall start the 30-second TIMER-ON procedure. </a:t>
            </a:r>
            <a:endParaRPr lang="en-US" dirty="0"/>
          </a:p>
          <a:p>
            <a:r>
              <a:rPr lang="en-US" b="1" i="1" dirty="0" smtClean="0"/>
              <a:t>Exceptions: </a:t>
            </a:r>
            <a:r>
              <a:rPr lang="en-US" dirty="0"/>
              <a:t>A 30-second </a:t>
            </a:r>
            <a:r>
              <a:rPr lang="en-US" dirty="0" smtClean="0"/>
              <a:t>TIMER ON </a:t>
            </a:r>
            <a:r>
              <a:rPr lang="en-US" dirty="0"/>
              <a:t>will </a:t>
            </a:r>
            <a:r>
              <a:rPr lang="en-US" dirty="0" smtClean="0"/>
              <a:t>*</a:t>
            </a:r>
            <a:r>
              <a:rPr lang="en-US" b="1" u="sng" dirty="0" smtClean="0"/>
              <a:t>NOT*</a:t>
            </a:r>
            <a:r>
              <a:rPr lang="en-US" dirty="0" smtClean="0"/>
              <a:t> </a:t>
            </a:r>
            <a:r>
              <a:rPr lang="en-US" dirty="0"/>
              <a:t>be awarded in these situations</a:t>
            </a:r>
            <a:r>
              <a:rPr lang="en-US" dirty="0" smtClean="0"/>
              <a:t>:</a:t>
            </a:r>
          </a:p>
          <a:p>
            <a:pPr lvl="1"/>
            <a:r>
              <a:rPr lang="en-US" dirty="0" smtClean="0"/>
              <a:t>1</a:t>
            </a:r>
            <a:r>
              <a:rPr lang="en-US" dirty="0"/>
              <a:t>. A shot that leaves the offensive half of the field. </a:t>
            </a:r>
            <a:endParaRPr lang="en-US" dirty="0" smtClean="0"/>
          </a:p>
          <a:p>
            <a:pPr lvl="1"/>
            <a:r>
              <a:rPr lang="en-US" dirty="0" smtClean="0"/>
              <a:t>2</a:t>
            </a:r>
            <a:r>
              <a:rPr lang="en-US" dirty="0"/>
              <a:t>. A loose ball that leaves the offensive half of the field and was last touched (or deflected) by the defensive team.</a:t>
            </a:r>
          </a:p>
          <a:p>
            <a:pPr lvl="1"/>
            <a:r>
              <a:rPr lang="en-US" dirty="0"/>
              <a:t>3. A loose ball that leaves the offensive half of the field and the defense is called for loose ball (or play-on) or caused the ball to go out of bounds</a:t>
            </a:r>
            <a:r>
              <a:rPr lang="en-US" dirty="0" smtClean="0"/>
              <a:t>.</a:t>
            </a:r>
          </a:p>
          <a:p>
            <a:pPr lvl="1"/>
            <a:r>
              <a:rPr lang="en-US" b="1" dirty="0" smtClean="0"/>
              <a:t>4. *During man-up or man-down situations.*</a:t>
            </a:r>
          </a:p>
          <a:p>
            <a:pPr lvl="1"/>
            <a:endParaRPr lang="en-US" dirty="0"/>
          </a:p>
          <a:p>
            <a:pPr marL="0" indent="0">
              <a:buNone/>
            </a:pPr>
            <a:r>
              <a:rPr lang="en-US" dirty="0" smtClean="0"/>
              <a:t>	</a:t>
            </a:r>
            <a:r>
              <a:rPr lang="en-US" b="1" dirty="0" smtClean="0"/>
              <a:t>*Omitted from the rulebook.</a:t>
            </a:r>
            <a:endParaRPr lang="en-US" b="1" dirty="0"/>
          </a:p>
          <a:p>
            <a:endParaRPr lang="en-US" dirty="0"/>
          </a:p>
        </p:txBody>
      </p:sp>
    </p:spTree>
    <p:extLst>
      <p:ext uri="{BB962C8B-B14F-4D97-AF65-F5344CB8AC3E}">
        <p14:creationId xmlns:p14="http://schemas.microsoft.com/office/powerpoint/2010/main" xmlns="" val="2876151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4-18 GOAL CREASE PRIVILEGES </a:t>
            </a:r>
            <a:r>
              <a:rPr lang="en-US" dirty="0"/>
              <a:t/>
            </a:r>
            <a:br>
              <a:rPr lang="en-US" dirty="0"/>
            </a:br>
            <a:endParaRPr lang="en-US" dirty="0"/>
          </a:p>
        </p:txBody>
      </p:sp>
      <p:sp>
        <p:nvSpPr>
          <p:cNvPr id="3" name="Content Placeholder 2"/>
          <p:cNvSpPr>
            <a:spLocks noGrp="1"/>
          </p:cNvSpPr>
          <p:nvPr>
            <p:ph idx="1"/>
          </p:nvPr>
        </p:nvSpPr>
        <p:spPr>
          <a:xfrm>
            <a:off x="1613105" y="2811009"/>
            <a:ext cx="7398044" cy="3315154"/>
          </a:xfrm>
        </p:spPr>
        <p:txBody>
          <a:bodyPr/>
          <a:lstStyle/>
          <a:p>
            <a:r>
              <a:rPr lang="en-US" b="1" dirty="0"/>
              <a:t>T</a:t>
            </a:r>
            <a:r>
              <a:rPr lang="en-US" b="1" dirty="0" smtClean="0"/>
              <a:t>he </a:t>
            </a:r>
            <a:r>
              <a:rPr lang="en-US" b="1" dirty="0"/>
              <a:t>goalkeeper is no longer given five-seconds to return to the </a:t>
            </a:r>
            <a:r>
              <a:rPr lang="en-US" b="1" dirty="0" smtClean="0"/>
              <a:t>crease on a restart, </a:t>
            </a:r>
            <a:r>
              <a:rPr lang="en-US" b="1" dirty="0"/>
              <a:t>regardless of where the ball is restarted. </a:t>
            </a:r>
            <a:endParaRPr lang="en-US" dirty="0"/>
          </a:p>
        </p:txBody>
      </p:sp>
    </p:spTree>
    <p:extLst>
      <p:ext uri="{BB962C8B-B14F-4D97-AF65-F5344CB8AC3E}">
        <p14:creationId xmlns:p14="http://schemas.microsoft.com/office/powerpoint/2010/main" xmlns="" val="1861400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4 -21 SUBSTITUTION </a:t>
            </a:r>
            <a:r>
              <a:rPr lang="en-US" dirty="0"/>
              <a:t/>
            </a:r>
            <a:br>
              <a:rPr lang="en-US" dirty="0"/>
            </a:br>
            <a:endParaRPr lang="en-US" dirty="0"/>
          </a:p>
        </p:txBody>
      </p:sp>
      <p:sp>
        <p:nvSpPr>
          <p:cNvPr id="3" name="Content Placeholder 2"/>
          <p:cNvSpPr>
            <a:spLocks noGrp="1"/>
          </p:cNvSpPr>
          <p:nvPr>
            <p:ph idx="1"/>
          </p:nvPr>
        </p:nvSpPr>
        <p:spPr>
          <a:xfrm>
            <a:off x="1613105" y="1953086"/>
            <a:ext cx="7398044" cy="4581277"/>
          </a:xfrm>
        </p:spPr>
        <p:txBody>
          <a:bodyPr>
            <a:normAutofit fontScale="92500" lnSpcReduction="10000"/>
          </a:bodyPr>
          <a:lstStyle/>
          <a:p>
            <a:r>
              <a:rPr lang="en-US" b="1" dirty="0"/>
              <a:t>Substitutions will now be made on the fly. The horn signaling substitution will no longer exist. </a:t>
            </a:r>
            <a:endParaRPr lang="en-US" b="1" dirty="0" smtClean="0"/>
          </a:p>
          <a:p>
            <a:r>
              <a:rPr lang="en-US" b="1" dirty="0" smtClean="0"/>
              <a:t>Free substitutions </a:t>
            </a:r>
            <a:r>
              <a:rPr lang="en-US" b="1" dirty="0"/>
              <a:t>are allowed in the following situations:</a:t>
            </a:r>
            <a:endParaRPr lang="en-US" dirty="0"/>
          </a:p>
          <a:p>
            <a:pPr lvl="1"/>
            <a:r>
              <a:rPr lang="en-US" dirty="0"/>
              <a:t>End of a period. </a:t>
            </a:r>
          </a:p>
          <a:p>
            <a:pPr lvl="1"/>
            <a:r>
              <a:rPr lang="en-US" dirty="0"/>
              <a:t>Scoring of a goal. </a:t>
            </a:r>
          </a:p>
          <a:p>
            <a:pPr lvl="1"/>
            <a:r>
              <a:rPr lang="en-US" dirty="0"/>
              <a:t>Injury timeout. </a:t>
            </a:r>
          </a:p>
          <a:p>
            <a:pPr lvl="1"/>
            <a:r>
              <a:rPr lang="en-US" dirty="0"/>
              <a:t>Equipment adjustment. </a:t>
            </a:r>
          </a:p>
          <a:p>
            <a:pPr lvl="1"/>
            <a:r>
              <a:rPr lang="en-US" dirty="0" smtClean="0"/>
              <a:t>After a time-serving penalty. </a:t>
            </a:r>
            <a:endParaRPr lang="en-US" dirty="0"/>
          </a:p>
          <a:p>
            <a:endParaRPr lang="en-US" dirty="0"/>
          </a:p>
        </p:txBody>
      </p:sp>
    </p:spTree>
    <p:extLst>
      <p:ext uri="{BB962C8B-B14F-4D97-AF65-F5344CB8AC3E}">
        <p14:creationId xmlns:p14="http://schemas.microsoft.com/office/powerpoint/2010/main" xmlns="" val="476068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4-23 RESTARTS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Once </a:t>
            </a:r>
            <a:r>
              <a:rPr lang="en-US" dirty="0"/>
              <a:t>the referee has signaled that the ball is ready for play, the official shall resume play as quickly as </a:t>
            </a:r>
            <a:r>
              <a:rPr lang="en-US" dirty="0" smtClean="0"/>
              <a:t>possible.</a:t>
            </a:r>
          </a:p>
          <a:p>
            <a:r>
              <a:rPr lang="en-US" dirty="0" smtClean="0"/>
              <a:t>If </a:t>
            </a:r>
            <a:r>
              <a:rPr lang="en-US" dirty="0"/>
              <a:t>an opposing player is within five yards of the player that has been awarded the ball, the official shall blow the whistle to start </a:t>
            </a:r>
            <a:r>
              <a:rPr lang="en-US" dirty="0" smtClean="0"/>
              <a:t>play.</a:t>
            </a:r>
          </a:p>
          <a:p>
            <a:r>
              <a:rPr lang="en-US" dirty="0" smtClean="0"/>
              <a:t>The </a:t>
            </a:r>
            <a:r>
              <a:rPr lang="en-US" dirty="0"/>
              <a:t>opposing player is not allowed to defend the ball until he reaches a distance of five yards from the opponent. A violation will be a flag down (slow whistle) for delay of game.</a:t>
            </a:r>
          </a:p>
          <a:p>
            <a:endParaRPr lang="en-US" dirty="0"/>
          </a:p>
        </p:txBody>
      </p:sp>
    </p:spTree>
    <p:extLst>
      <p:ext uri="{BB962C8B-B14F-4D97-AF65-F5344CB8AC3E}">
        <p14:creationId xmlns:p14="http://schemas.microsoft.com/office/powerpoint/2010/main" xmlns="" val="1011228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RESTARTS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Officials are </a:t>
            </a:r>
            <a:r>
              <a:rPr lang="en-US" dirty="0" smtClean="0"/>
              <a:t>instructed </a:t>
            </a:r>
            <a:r>
              <a:rPr lang="en-US" dirty="0"/>
              <a:t>to get the ball in play quickly and not be as deliberate with the exact location of the violation</a:t>
            </a:r>
            <a:r>
              <a:rPr lang="en-US" dirty="0" smtClean="0"/>
              <a:t>.</a:t>
            </a:r>
          </a:p>
          <a:p>
            <a:r>
              <a:rPr lang="en-US" dirty="0" smtClean="0"/>
              <a:t> </a:t>
            </a:r>
            <a:r>
              <a:rPr lang="en-US" dirty="0"/>
              <a:t>An unfair distance advantage gained by the team with the ball must occur to delay the </a:t>
            </a:r>
            <a:r>
              <a:rPr lang="en-US" dirty="0" smtClean="0"/>
              <a:t>restart.</a:t>
            </a:r>
          </a:p>
          <a:p>
            <a:r>
              <a:rPr lang="en-US" dirty="0" smtClean="0"/>
              <a:t>If </a:t>
            </a:r>
            <a:r>
              <a:rPr lang="en-US" dirty="0"/>
              <a:t>officials confer on a play (e.g., goal/no goal), communication to the teams should take place before the restart.</a:t>
            </a:r>
          </a:p>
          <a:p>
            <a:endParaRPr lang="en-US" dirty="0"/>
          </a:p>
        </p:txBody>
      </p:sp>
    </p:spTree>
    <p:extLst>
      <p:ext uri="{BB962C8B-B14F-4D97-AF65-F5344CB8AC3E}">
        <p14:creationId xmlns:p14="http://schemas.microsoft.com/office/powerpoint/2010/main" xmlns="" val="1653361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861" y="328906"/>
            <a:ext cx="7073695" cy="1143000"/>
          </a:xfrm>
        </p:spPr>
        <p:txBody>
          <a:bodyPr/>
          <a:lstStyle/>
          <a:p>
            <a:r>
              <a:rPr lang="en-US" dirty="0" smtClean="0"/>
              <a:t>RESTARTS</a:t>
            </a:r>
            <a:endParaRPr lang="en-US" dirty="0"/>
          </a:p>
        </p:txBody>
      </p:sp>
      <p:sp>
        <p:nvSpPr>
          <p:cNvPr id="3" name="Content Placeholder 2"/>
          <p:cNvSpPr>
            <a:spLocks noGrp="1"/>
          </p:cNvSpPr>
          <p:nvPr>
            <p:ph idx="1"/>
          </p:nvPr>
        </p:nvSpPr>
        <p:spPr>
          <a:xfrm>
            <a:off x="1613105" y="1947980"/>
            <a:ext cx="7398044" cy="4424763"/>
          </a:xfrm>
        </p:spPr>
        <p:txBody>
          <a:bodyPr>
            <a:normAutofit fontScale="70000" lnSpcReduction="20000"/>
          </a:bodyPr>
          <a:lstStyle/>
          <a:p>
            <a:r>
              <a:rPr lang="en-US" dirty="0"/>
              <a:t>On restarts where the ball goes out of bounds, the player who is awarded the ball cannot get a running start while out-of-bounds; he must establish himself in bounds prior to the official blowing the whistle</a:t>
            </a:r>
            <a:r>
              <a:rPr lang="en-US" dirty="0" smtClean="0"/>
              <a:t>.</a:t>
            </a:r>
          </a:p>
          <a:p>
            <a:pPr marL="0" indent="0">
              <a:buNone/>
            </a:pPr>
            <a:endParaRPr lang="en-US" dirty="0"/>
          </a:p>
          <a:p>
            <a:r>
              <a:rPr lang="en-US" dirty="0"/>
              <a:t>Any stoppage of play that occurs while the ball is in the attack area will result in a quick restart. </a:t>
            </a:r>
            <a:endParaRPr lang="en-US" dirty="0" smtClean="0"/>
          </a:p>
          <a:p>
            <a:pPr marL="0" indent="0">
              <a:buNone/>
            </a:pPr>
            <a:endParaRPr lang="en-US" dirty="0" smtClean="0"/>
          </a:p>
          <a:p>
            <a:pPr lvl="1"/>
            <a:r>
              <a:rPr lang="en-US" b="1" i="1" dirty="0" smtClean="0"/>
              <a:t>Exception</a:t>
            </a:r>
            <a:r>
              <a:rPr lang="en-US" b="1" i="1" dirty="0"/>
              <a:t>: </a:t>
            </a:r>
            <a:r>
              <a:rPr lang="en-US" dirty="0"/>
              <a:t>When the offensive team is awarded possession in the attack area, play will be restarted anywhere outside of the attack </a:t>
            </a:r>
            <a:r>
              <a:rPr lang="en-US" dirty="0" smtClean="0"/>
              <a:t>area.</a:t>
            </a:r>
          </a:p>
          <a:p>
            <a:pPr lvl="1"/>
            <a:r>
              <a:rPr lang="en-US" dirty="0" smtClean="0"/>
              <a:t>The </a:t>
            </a:r>
            <a:r>
              <a:rPr lang="en-US" dirty="0"/>
              <a:t>offensive team is responsible for moving the ball outside the attack area for the restart. Only one pass is permitted</a:t>
            </a:r>
            <a:r>
              <a:rPr lang="en-US" dirty="0" smtClean="0"/>
              <a:t>.</a:t>
            </a:r>
            <a:endParaRPr lang="en-US" dirty="0"/>
          </a:p>
          <a:p>
            <a:endParaRPr lang="en-US" dirty="0"/>
          </a:p>
        </p:txBody>
      </p:sp>
    </p:spTree>
    <p:extLst>
      <p:ext uri="{BB962C8B-B14F-4D97-AF65-F5344CB8AC3E}">
        <p14:creationId xmlns:p14="http://schemas.microsoft.com/office/powerpoint/2010/main" xmlns="" val="179035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OF EMPHASIS</a:t>
            </a:r>
            <a:endParaRPr lang="en-US" dirty="0"/>
          </a:p>
        </p:txBody>
      </p:sp>
      <p:sp>
        <p:nvSpPr>
          <p:cNvPr id="3" name="Content Placeholder 2"/>
          <p:cNvSpPr>
            <a:spLocks noGrp="1"/>
          </p:cNvSpPr>
          <p:nvPr>
            <p:ph idx="1"/>
          </p:nvPr>
        </p:nvSpPr>
        <p:spPr/>
        <p:txBody>
          <a:bodyPr>
            <a:normAutofit/>
          </a:bodyPr>
          <a:lstStyle/>
          <a:p>
            <a:pPr indent="-274320"/>
            <a:r>
              <a:rPr lang="en-US" b="1" dirty="0"/>
              <a:t>Touching Either Crosse on </a:t>
            </a:r>
            <a:r>
              <a:rPr lang="en-US" b="1" dirty="0" err="1"/>
              <a:t>Faceoffs</a:t>
            </a:r>
            <a:r>
              <a:rPr lang="en-US" b="1" dirty="0"/>
              <a:t> </a:t>
            </a:r>
            <a:endParaRPr lang="en-US" b="1" dirty="0" smtClean="0"/>
          </a:p>
          <a:p>
            <a:pPr marL="68580" indent="0">
              <a:buNone/>
            </a:pPr>
            <a:endParaRPr lang="en-US" dirty="0"/>
          </a:p>
          <a:p>
            <a:pPr indent="-274320"/>
            <a:r>
              <a:rPr lang="en-US" b="1" dirty="0" smtClean="0"/>
              <a:t>Illegal </a:t>
            </a:r>
            <a:r>
              <a:rPr lang="en-US" b="1" dirty="0"/>
              <a:t>Tactics When Defending (e.g., Cross-check/hold) </a:t>
            </a:r>
            <a:endParaRPr lang="en-US" dirty="0"/>
          </a:p>
          <a:p>
            <a:pPr lvl="1" indent="-274320"/>
            <a:r>
              <a:rPr lang="en-US" dirty="0" smtClean="0"/>
              <a:t>thrusting </a:t>
            </a:r>
            <a:r>
              <a:rPr lang="en-US" dirty="0"/>
              <a:t>the </a:t>
            </a:r>
            <a:r>
              <a:rPr lang="en-US" dirty="0" smtClean="0"/>
              <a:t>crosse, in particular</a:t>
            </a:r>
          </a:p>
          <a:p>
            <a:pPr marL="468630" lvl="1" indent="0">
              <a:buNone/>
            </a:pPr>
            <a:endParaRPr lang="en-US" dirty="0" smtClean="0"/>
          </a:p>
          <a:p>
            <a:pPr indent="-274320"/>
            <a:r>
              <a:rPr lang="en-US" b="1" dirty="0"/>
              <a:t>Sideline Behavior </a:t>
            </a:r>
            <a:endParaRPr lang="en-US" dirty="0"/>
          </a:p>
          <a:p>
            <a:pPr indent="-274320"/>
            <a:endParaRPr lang="en-US" dirty="0"/>
          </a:p>
          <a:p>
            <a:pPr indent="-274320"/>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5-3</a:t>
            </a:r>
            <a:r>
              <a:rPr lang="en-US" b="1" dirty="0" smtClean="0"/>
              <a:t>:</a:t>
            </a:r>
            <a:br>
              <a:rPr lang="en-US" b="1" dirty="0" smtClean="0"/>
            </a:br>
            <a:r>
              <a:rPr lang="en-US" b="1" dirty="0" smtClean="0"/>
              <a:t>Targeting </a:t>
            </a:r>
            <a:r>
              <a:rPr lang="en-US" b="1" dirty="0"/>
              <a:t>the Head/Neck</a:t>
            </a:r>
            <a:r>
              <a:rPr lang="en-US" dirty="0"/>
              <a:t/>
            </a:r>
            <a:br>
              <a:rPr lang="en-US" dirty="0"/>
            </a:br>
            <a:endParaRPr lang="en-US" dirty="0"/>
          </a:p>
        </p:txBody>
      </p:sp>
      <p:sp>
        <p:nvSpPr>
          <p:cNvPr id="3" name="Content Placeholder 2"/>
          <p:cNvSpPr>
            <a:spLocks noGrp="1"/>
          </p:cNvSpPr>
          <p:nvPr>
            <p:ph idx="1"/>
          </p:nvPr>
        </p:nvSpPr>
        <p:spPr>
          <a:xfrm>
            <a:off x="1613105" y="1960309"/>
            <a:ext cx="7398044" cy="4165853"/>
          </a:xfrm>
        </p:spPr>
        <p:txBody>
          <a:bodyPr>
            <a:normAutofit fontScale="55000" lnSpcReduction="20000"/>
          </a:bodyPr>
          <a:lstStyle/>
          <a:p>
            <a:r>
              <a:rPr lang="en-US" sz="3300" b="1" dirty="0"/>
              <a:t>A player shall not initiate contact to an opponent’s head or neck with a cross-check, or any part of his body (head, elbow, shoulder, etc.) or stick. Any follow-through that contacts the head or neck shall also be considered a violation of this rule.</a:t>
            </a:r>
          </a:p>
          <a:p>
            <a:pPr marL="0" indent="0">
              <a:buNone/>
            </a:pPr>
            <a:endParaRPr lang="en-US" dirty="0"/>
          </a:p>
          <a:p>
            <a:pPr lvl="1"/>
            <a:r>
              <a:rPr lang="en-US" sz="3300" dirty="0"/>
              <a:t>PENALTY—One, two or three minute nonreleasable foul, at the referee’s </a:t>
            </a:r>
            <a:r>
              <a:rPr lang="en-US" sz="3300" dirty="0" smtClean="0"/>
              <a:t>discretion.</a:t>
            </a:r>
          </a:p>
          <a:p>
            <a:pPr lvl="1"/>
            <a:r>
              <a:rPr lang="en-US" sz="3300" dirty="0" smtClean="0"/>
              <a:t>Excessive </a:t>
            </a:r>
            <a:r>
              <a:rPr lang="en-US" sz="3300" dirty="0"/>
              <a:t>violation of this rule may result in an ejection from the </a:t>
            </a:r>
            <a:r>
              <a:rPr lang="en-US" sz="3300" dirty="0" smtClean="0"/>
              <a:t>game.</a:t>
            </a:r>
          </a:p>
          <a:p>
            <a:pPr marL="457200" lvl="1" indent="0">
              <a:buNone/>
            </a:pPr>
            <a:endParaRPr lang="en-US" b="1" dirty="0" smtClean="0"/>
          </a:p>
          <a:p>
            <a:r>
              <a:rPr lang="en-US" b="1" dirty="0" smtClean="0"/>
              <a:t>NOTE 1:  A slash to the head is not automatically a non-releasable foul.  If the slash to the head is uncontrolled </a:t>
            </a:r>
            <a:r>
              <a:rPr lang="en-US" b="1" smtClean="0"/>
              <a:t>and/or severe; </a:t>
            </a:r>
            <a:r>
              <a:rPr lang="en-US" b="1" dirty="0" smtClean="0"/>
              <a:t>a one,</a:t>
            </a:r>
            <a:r>
              <a:rPr lang="en-US" b="1" dirty="0"/>
              <a:t> two or three </a:t>
            </a:r>
            <a:r>
              <a:rPr lang="en-US" b="1"/>
              <a:t>minute </a:t>
            </a:r>
            <a:r>
              <a:rPr lang="en-US" b="1" smtClean="0"/>
              <a:t>non-releasable </a:t>
            </a:r>
            <a:r>
              <a:rPr lang="en-US" b="1" dirty="0" smtClean="0"/>
              <a:t>foul shall be </a:t>
            </a:r>
            <a:r>
              <a:rPr lang="en-US" b="1" smtClean="0"/>
              <a:t>called.</a:t>
            </a:r>
          </a:p>
          <a:p>
            <a:pPr marL="0" indent="0">
              <a:buNone/>
            </a:pPr>
            <a:endParaRPr lang="en-US" b="1" dirty="0" smtClean="0"/>
          </a:p>
          <a:p>
            <a:r>
              <a:rPr lang="en-US" b="1" dirty="0" smtClean="0"/>
              <a:t>NOTE 2:  </a:t>
            </a:r>
            <a:r>
              <a:rPr lang="en-US" b="1" dirty="0"/>
              <a:t>Language limiting this section to “deliberate contact” has been eliminated from the rule.</a:t>
            </a:r>
            <a:endParaRPr lang="en-US" dirty="0"/>
          </a:p>
          <a:p>
            <a:endParaRPr lang="en-US" dirty="0"/>
          </a:p>
        </p:txBody>
      </p:sp>
    </p:spTree>
    <p:extLst>
      <p:ext uri="{BB962C8B-B14F-4D97-AF65-F5344CB8AC3E}">
        <p14:creationId xmlns:p14="http://schemas.microsoft.com/office/powerpoint/2010/main" xmlns="" val="3242224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6-5</a:t>
            </a:r>
            <a:r>
              <a:rPr lang="en-US" b="1" dirty="0" smtClean="0"/>
              <a:t>:</a:t>
            </a:r>
            <a:br>
              <a:rPr lang="en-US" b="1" dirty="0" smtClean="0"/>
            </a:br>
            <a:r>
              <a:rPr lang="en-US" b="1" dirty="0" smtClean="0"/>
              <a:t>Illegal </a:t>
            </a:r>
            <a:r>
              <a:rPr lang="en-US" b="1" dirty="0"/>
              <a:t>Offensive Screening</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In establishing and maintaining legal screening tactics, the screener shall:</a:t>
            </a:r>
          </a:p>
          <a:p>
            <a:pPr lvl="1"/>
            <a:r>
              <a:rPr lang="en-US" dirty="0"/>
              <a:t>Stay within his vertical plane with a stance no wider than shoulder width apart and shall not lean into the path of an opponent or extend hips into  that path, even though the feet are stationary. </a:t>
            </a:r>
          </a:p>
          <a:p>
            <a:pPr lvl="1"/>
            <a:r>
              <a:rPr lang="en-US" dirty="0"/>
              <a:t>Not be required to face in any particular direction at any time. </a:t>
            </a:r>
          </a:p>
          <a:p>
            <a:r>
              <a:rPr lang="en-US" dirty="0"/>
              <a:t>No player, while moving, shall set a screen that causes contact and delays an opponent from reaching a desired position.</a:t>
            </a:r>
          </a:p>
          <a:p>
            <a:endParaRPr lang="en-US" dirty="0"/>
          </a:p>
        </p:txBody>
      </p:sp>
    </p:spTree>
    <p:extLst>
      <p:ext uri="{BB962C8B-B14F-4D97-AF65-F5344CB8AC3E}">
        <p14:creationId xmlns:p14="http://schemas.microsoft.com/office/powerpoint/2010/main" xmlns="" val="1621335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6-11: Stalling</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It shall be the responsibility of the team in possession to try and create a scoring opportunity. </a:t>
            </a:r>
            <a:endParaRPr lang="en-US" dirty="0" smtClean="0"/>
          </a:p>
          <a:p>
            <a:pPr marL="0" indent="0">
              <a:buNone/>
            </a:pPr>
            <a:endParaRPr lang="en-US" dirty="0"/>
          </a:p>
          <a:p>
            <a:r>
              <a:rPr lang="en-US" b="1" i="1" dirty="0"/>
              <a:t>Exception: </a:t>
            </a:r>
            <a:r>
              <a:rPr lang="en-US" dirty="0"/>
              <a:t>If the offensive team has the ball in the attack area and the defensive team is not playing the ball, no stall warning will be issued until </a:t>
            </a:r>
            <a:r>
              <a:rPr lang="en-US" dirty="0" smtClean="0"/>
              <a:t>either</a:t>
            </a:r>
          </a:p>
          <a:p>
            <a:pPr marL="0" indent="0">
              <a:buNone/>
            </a:pPr>
            <a:endParaRPr lang="en-US" dirty="0" smtClean="0"/>
          </a:p>
          <a:p>
            <a:pPr lvl="1"/>
            <a:r>
              <a:rPr lang="en-US" dirty="0" smtClean="0"/>
              <a:t>(</a:t>
            </a:r>
            <a:r>
              <a:rPr lang="en-US" dirty="0"/>
              <a:t>1) the defensive team attempts to play the ball </a:t>
            </a:r>
            <a:r>
              <a:rPr lang="en-US" dirty="0" smtClean="0"/>
              <a:t>or</a:t>
            </a:r>
          </a:p>
          <a:p>
            <a:pPr marL="457200" lvl="1" indent="0">
              <a:buNone/>
            </a:pPr>
            <a:endParaRPr lang="en-US" dirty="0" smtClean="0"/>
          </a:p>
          <a:p>
            <a:pPr lvl="1"/>
            <a:r>
              <a:rPr lang="en-US" dirty="0" smtClean="0"/>
              <a:t>(</a:t>
            </a:r>
            <a:r>
              <a:rPr lang="en-US" dirty="0"/>
              <a:t>2) the offensive team brings the ball outside the attack </a:t>
            </a:r>
            <a:r>
              <a:rPr lang="en-US" dirty="0" smtClean="0"/>
              <a:t>area.  However</a:t>
            </a:r>
            <a:r>
              <a:rPr lang="en-US" dirty="0"/>
              <a:t>, a stall warning may be issued when the offensive team has the ball outside the attack area or below the goal line extended regardless of whether the defensive team is playing the ball. </a:t>
            </a:r>
          </a:p>
        </p:txBody>
      </p:sp>
    </p:spTree>
    <p:extLst>
      <p:ext uri="{BB962C8B-B14F-4D97-AF65-F5344CB8AC3E}">
        <p14:creationId xmlns:p14="http://schemas.microsoft.com/office/powerpoint/2010/main" xmlns="" val="3986573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Stalling</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b="1" dirty="0"/>
              <a:t>When a team is given a stall warning, a shot must be taken within 30 </a:t>
            </a:r>
            <a:r>
              <a:rPr lang="en-US" b="1" dirty="0" smtClean="0"/>
              <a:t>seconds.</a:t>
            </a:r>
          </a:p>
          <a:p>
            <a:r>
              <a:rPr lang="en-US" b="1" dirty="0" smtClean="0"/>
              <a:t>The </a:t>
            </a:r>
            <a:r>
              <a:rPr lang="en-US" b="1" dirty="0"/>
              <a:t>count will be administered by the on-field officials and there will not be a visible </a:t>
            </a:r>
            <a:r>
              <a:rPr lang="en-US" b="1" dirty="0" smtClean="0"/>
              <a:t>clock.</a:t>
            </a:r>
          </a:p>
          <a:p>
            <a:r>
              <a:rPr lang="en-US" b="1" dirty="0" smtClean="0"/>
              <a:t>A </a:t>
            </a:r>
            <a:r>
              <a:rPr lang="en-US" b="1" dirty="0"/>
              <a:t>valid shot is defined as an attempt to score that is on goal (e.g., saved by the goalkeeper, hits the goal </a:t>
            </a:r>
            <a:r>
              <a:rPr lang="en-US" b="1" i="1" dirty="0"/>
              <a:t>pipe</a:t>
            </a:r>
            <a:r>
              <a:rPr lang="en-US" b="1" dirty="0"/>
              <a:t>, or goal scored). If the 30 seconds expires without a shot on goal, the ball will be awarded to the defensive team. The “get it in, keep it in” call has been removed.</a:t>
            </a:r>
            <a:endParaRPr lang="en-US" dirty="0"/>
          </a:p>
          <a:p>
            <a:endParaRPr lang="en-US" dirty="0"/>
          </a:p>
        </p:txBody>
      </p:sp>
    </p:spTree>
    <p:extLst>
      <p:ext uri="{BB962C8B-B14F-4D97-AF65-F5344CB8AC3E}">
        <p14:creationId xmlns:p14="http://schemas.microsoft.com/office/powerpoint/2010/main" xmlns="" val="3158706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861" y="234639"/>
            <a:ext cx="7073695" cy="1143000"/>
          </a:xfrm>
        </p:spPr>
        <p:txBody>
          <a:bodyPr/>
          <a:lstStyle/>
          <a:p>
            <a:r>
              <a:rPr lang="en-US" dirty="0" smtClean="0"/>
              <a:t>Stalling Mechanics</a:t>
            </a:r>
            <a:endParaRPr lang="en-US" dirty="0"/>
          </a:p>
        </p:txBody>
      </p:sp>
      <p:sp>
        <p:nvSpPr>
          <p:cNvPr id="3" name="Content Placeholder 2"/>
          <p:cNvSpPr>
            <a:spLocks noGrp="1"/>
          </p:cNvSpPr>
          <p:nvPr>
            <p:ph idx="1"/>
          </p:nvPr>
        </p:nvSpPr>
        <p:spPr>
          <a:xfrm>
            <a:off x="1613105" y="1377639"/>
            <a:ext cx="7398044" cy="4972078"/>
          </a:xfrm>
        </p:spPr>
        <p:txBody>
          <a:bodyPr>
            <a:normAutofit fontScale="62500" lnSpcReduction="20000"/>
          </a:bodyPr>
          <a:lstStyle/>
          <a:p>
            <a:r>
              <a:rPr lang="en-US" dirty="0" smtClean="0"/>
              <a:t>Trail </a:t>
            </a:r>
            <a:r>
              <a:rPr lang="en-US" dirty="0"/>
              <a:t>official signals stall warning, verbalizes “Timer on!” and starts the 20-second timer. </a:t>
            </a:r>
          </a:p>
          <a:p>
            <a:r>
              <a:rPr lang="en-US" dirty="0" smtClean="0"/>
              <a:t>At </a:t>
            </a:r>
            <a:r>
              <a:rPr lang="en-US" dirty="0"/>
              <a:t>the end of the 20-second timer, a 10-second hand count is administered by the trail official when the timer expires. The official shall announce “ten seconds” as an audible warning. This official has responsibility for the count until a shot is taken or the time expires. </a:t>
            </a:r>
          </a:p>
          <a:p>
            <a:r>
              <a:rPr lang="en-US" dirty="0"/>
              <a:t>During the 30-second period, situations where a shot goes out of bounds and the offensive team maintains possession shall be handled in this manner: </a:t>
            </a:r>
          </a:p>
          <a:p>
            <a:pPr lvl="1"/>
            <a:r>
              <a:rPr lang="en-US" dirty="0"/>
              <a:t>With more than 10 seconds remaining in the count, the timer continues to run and the procedure continues. </a:t>
            </a:r>
          </a:p>
          <a:p>
            <a:pPr lvl="1"/>
            <a:r>
              <a:rPr lang="en-US" dirty="0"/>
              <a:t>If the timer expires before the restart, a 10-second hand count will be administered starting on the restart. </a:t>
            </a:r>
          </a:p>
          <a:p>
            <a:pPr lvl="1"/>
            <a:r>
              <a:rPr lang="en-US" dirty="0"/>
              <a:t>With less than 10 seconds remaining, the official shall hold the hand count when the whistle blows and continue the count on the restart. For example, if the ball goes out of bounds with 8 seconds remaining on the count, that count continues on the restart. The official shall communicate the amount of time remaining prior to the restart. </a:t>
            </a:r>
          </a:p>
          <a:p>
            <a:endParaRPr lang="en-US" dirty="0"/>
          </a:p>
        </p:txBody>
      </p:sp>
    </p:spTree>
    <p:extLst>
      <p:ext uri="{BB962C8B-B14F-4D97-AF65-F5344CB8AC3E}">
        <p14:creationId xmlns:p14="http://schemas.microsoft.com/office/powerpoint/2010/main" xmlns="" val="787906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Stalling – TIMER ON</a:t>
            </a:r>
            <a:endParaRPr lang="en-US" dirty="0"/>
          </a:p>
        </p:txBody>
      </p:sp>
      <p:sp>
        <p:nvSpPr>
          <p:cNvPr id="3" name="Content Placeholder 2"/>
          <p:cNvSpPr>
            <a:spLocks noGrp="1"/>
          </p:cNvSpPr>
          <p:nvPr>
            <p:ph idx="1"/>
          </p:nvPr>
        </p:nvSpPr>
        <p:spPr/>
        <p:txBody>
          <a:bodyPr>
            <a:normAutofit fontScale="62500" lnSpcReduction="20000"/>
          </a:bodyPr>
          <a:lstStyle/>
          <a:p>
            <a:r>
              <a:rPr lang="en-US" b="1" i="1" dirty="0"/>
              <a:t>** It is important to note – the first 20 seconds of the shot clock is “running time”. The last 10 seconds is “stop time”.** </a:t>
            </a:r>
            <a:endParaRPr lang="en-US" b="1" i="1" dirty="0" smtClean="0"/>
          </a:p>
          <a:p>
            <a:pPr marL="0" indent="0">
              <a:buNone/>
            </a:pPr>
            <a:endParaRPr lang="en-US" dirty="0"/>
          </a:p>
          <a:p>
            <a:r>
              <a:rPr lang="en-US" dirty="0"/>
              <a:t>A shot that hits the goal pipe or rebounds off of the goalkeeper nullifies the stall warning and the game shall continue. </a:t>
            </a:r>
          </a:p>
          <a:p>
            <a:r>
              <a:rPr lang="en-US" dirty="0"/>
              <a:t>In a flag down situation, the </a:t>
            </a:r>
            <a:r>
              <a:rPr lang="en-US" dirty="0" smtClean="0"/>
              <a:t>TIMER ON </a:t>
            </a:r>
            <a:r>
              <a:rPr lang="en-US" dirty="0"/>
              <a:t>shall continue until it expires or a shot </a:t>
            </a:r>
            <a:r>
              <a:rPr lang="en-US" dirty="0" smtClean="0"/>
              <a:t>hits the goalkeeper or goal pipe. </a:t>
            </a:r>
            <a:endParaRPr lang="en-US" dirty="0"/>
          </a:p>
          <a:p>
            <a:r>
              <a:rPr lang="en-US" dirty="0"/>
              <a:t>Neither team shall be called for stalling during a man advantage. </a:t>
            </a:r>
          </a:p>
          <a:p>
            <a:r>
              <a:rPr lang="en-US" dirty="0"/>
              <a:t>If a shot hits a defensive team player other than the goalkeeper does not satisfy the criteria for a shot on goal. </a:t>
            </a:r>
          </a:p>
          <a:p>
            <a:r>
              <a:rPr lang="en-US" dirty="0"/>
              <a:t>Once the shot criteria is met, </a:t>
            </a:r>
            <a:r>
              <a:rPr lang="en-US" dirty="0" smtClean="0"/>
              <a:t>officials shall waive an arm overhead from side-to-side (“fair catch” signal) and give an </a:t>
            </a:r>
            <a:r>
              <a:rPr lang="en-US" dirty="0"/>
              <a:t>audible “Timer off” command shall be given by the </a:t>
            </a:r>
            <a:r>
              <a:rPr lang="en-US" dirty="0" smtClean="0"/>
              <a:t>officials.</a:t>
            </a:r>
            <a:endParaRPr lang="en-US" dirty="0"/>
          </a:p>
          <a:p>
            <a:endParaRPr lang="en-US" dirty="0"/>
          </a:p>
        </p:txBody>
      </p:sp>
    </p:spTree>
    <p:extLst>
      <p:ext uri="{BB962C8B-B14F-4D97-AF65-F5344CB8AC3E}">
        <p14:creationId xmlns:p14="http://schemas.microsoft.com/office/powerpoint/2010/main" xmlns="" val="1337043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TIMER ON and Penalties</a:t>
            </a:r>
            <a:endParaRPr lang="en-US" dirty="0"/>
          </a:p>
        </p:txBody>
      </p:sp>
      <p:sp>
        <p:nvSpPr>
          <p:cNvPr id="3" name="Content Placeholder 2"/>
          <p:cNvSpPr>
            <a:spLocks noGrp="1"/>
          </p:cNvSpPr>
          <p:nvPr>
            <p:ph idx="1"/>
          </p:nvPr>
        </p:nvSpPr>
        <p:spPr/>
        <p:txBody>
          <a:bodyPr/>
          <a:lstStyle/>
          <a:p>
            <a:r>
              <a:rPr lang="en-US" b="1" dirty="0"/>
              <a:t>During a TIMER-ON situation, any penalty by the defense will reset the </a:t>
            </a:r>
            <a:r>
              <a:rPr lang="en-US" b="1" dirty="0" smtClean="0"/>
              <a:t>TIMER</a:t>
            </a:r>
          </a:p>
          <a:p>
            <a:pPr marL="0" indent="0">
              <a:buNone/>
            </a:pPr>
            <a:endParaRPr lang="en-US" dirty="0"/>
          </a:p>
          <a:p>
            <a:r>
              <a:rPr lang="en-US" b="1" dirty="0"/>
              <a:t>During a Flag-Down Slow Whistle, a stall warning </a:t>
            </a:r>
            <a:r>
              <a:rPr lang="en-US" b="1" u="sng" dirty="0"/>
              <a:t>may</a:t>
            </a:r>
            <a:r>
              <a:rPr lang="en-US" b="1" dirty="0"/>
              <a:t> be initiated by the officials and the TIMER ON situation begun.</a:t>
            </a:r>
            <a:endParaRPr lang="en-US" dirty="0"/>
          </a:p>
          <a:p>
            <a:endParaRPr lang="en-US" dirty="0"/>
          </a:p>
        </p:txBody>
      </p:sp>
    </p:spTree>
    <p:extLst>
      <p:ext uri="{BB962C8B-B14F-4D97-AF65-F5344CB8AC3E}">
        <p14:creationId xmlns:p14="http://schemas.microsoft.com/office/powerpoint/2010/main" xmlns="" val="2607876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Timeouts with TIMER </a:t>
            </a:r>
            <a:r>
              <a:rPr lang="en-US" dirty="0"/>
              <a:t>ON</a:t>
            </a:r>
          </a:p>
        </p:txBody>
      </p:sp>
      <p:sp>
        <p:nvSpPr>
          <p:cNvPr id="3" name="Content Placeholder 2"/>
          <p:cNvSpPr>
            <a:spLocks noGrp="1"/>
          </p:cNvSpPr>
          <p:nvPr>
            <p:ph idx="1"/>
          </p:nvPr>
        </p:nvSpPr>
        <p:spPr/>
        <p:txBody>
          <a:bodyPr>
            <a:normAutofit fontScale="77500" lnSpcReduction="20000"/>
          </a:bodyPr>
          <a:lstStyle/>
          <a:p>
            <a:r>
              <a:rPr lang="en-US" dirty="0" smtClean="0"/>
              <a:t>If </a:t>
            </a:r>
            <a:r>
              <a:rPr lang="en-US" dirty="0"/>
              <a:t>the offensive team calls a timeout when the shot clock is engaged, the team will be granted the </a:t>
            </a:r>
            <a:r>
              <a:rPr lang="en-US" dirty="0" smtClean="0"/>
              <a:t>timeout.</a:t>
            </a:r>
          </a:p>
          <a:p>
            <a:pPr lvl="1"/>
            <a:r>
              <a:rPr lang="en-US" dirty="0" smtClean="0"/>
              <a:t>If </a:t>
            </a:r>
            <a:r>
              <a:rPr lang="en-US" dirty="0"/>
              <a:t>there are more than 10 seconds remaining in the count, the shot clock will be moved to 10 seconds on the </a:t>
            </a:r>
            <a:r>
              <a:rPr lang="en-US" dirty="0" smtClean="0"/>
              <a:t>restart.</a:t>
            </a:r>
          </a:p>
          <a:p>
            <a:pPr lvl="1"/>
            <a:r>
              <a:rPr lang="en-US" dirty="0" smtClean="0"/>
              <a:t>With </a:t>
            </a:r>
            <a:r>
              <a:rPr lang="en-US" dirty="0"/>
              <a:t>less than 10 seconds remaining, the count will continue from the point where it was stopped at the </a:t>
            </a:r>
            <a:r>
              <a:rPr lang="en-US" dirty="0" smtClean="0"/>
              <a:t>timeout.</a:t>
            </a:r>
          </a:p>
          <a:p>
            <a:pPr lvl="1"/>
            <a:r>
              <a:rPr lang="en-US" dirty="0" smtClean="0"/>
              <a:t>The </a:t>
            </a:r>
            <a:r>
              <a:rPr lang="en-US" dirty="0"/>
              <a:t>official shall communicate the amount of time remaining prior to the </a:t>
            </a:r>
            <a:r>
              <a:rPr lang="en-US" dirty="0" smtClean="0"/>
              <a:t>restart.</a:t>
            </a:r>
          </a:p>
          <a:p>
            <a:r>
              <a:rPr lang="en-US" dirty="0" smtClean="0"/>
              <a:t>If </a:t>
            </a:r>
            <a:r>
              <a:rPr lang="en-US" dirty="0"/>
              <a:t>the defensive team calls timeout, the shot clock will be reset to 30 seconds on the restart. </a:t>
            </a:r>
          </a:p>
          <a:p>
            <a:endParaRPr lang="en-US" dirty="0"/>
          </a:p>
        </p:txBody>
      </p:sp>
    </p:spTree>
    <p:extLst>
      <p:ext uri="{BB962C8B-B14F-4D97-AF65-F5344CB8AC3E}">
        <p14:creationId xmlns:p14="http://schemas.microsoft.com/office/powerpoint/2010/main" xmlns="" val="617871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TIMER VIOLATION SIGNAL</a:t>
            </a:r>
            <a:endParaRPr lang="en-US" dirty="0"/>
          </a:p>
        </p:txBody>
      </p:sp>
      <p:pic>
        <p:nvPicPr>
          <p:cNvPr id="7" name="Content Placeholder 6" descr="Timer Viol Signal.png"/>
          <p:cNvPicPr>
            <a:picLocks noGrp="1" noChangeAspect="1"/>
          </p:cNvPicPr>
          <p:nvPr>
            <p:ph idx="1"/>
          </p:nvPr>
        </p:nvPicPr>
        <p:blipFill>
          <a:blip r:embed="rId2">
            <a:extLst>
              <a:ext uri="{28A0092B-C50C-407E-A947-70E740481C1C}">
                <a14:useLocalDpi xmlns:a14="http://schemas.microsoft.com/office/drawing/2010/main" xmlns="" val="0"/>
              </a:ext>
            </a:extLst>
          </a:blip>
          <a:srcRect l="-38640" r="-38640"/>
          <a:stretch>
            <a:fillRect/>
          </a:stretch>
        </p:blipFill>
        <p:spPr>
          <a:xfrm>
            <a:off x="3273339" y="2387478"/>
            <a:ext cx="3832923" cy="2162069"/>
          </a:xfrm>
        </p:spPr>
      </p:pic>
      <p:sp>
        <p:nvSpPr>
          <p:cNvPr id="8" name="TextBox 7"/>
          <p:cNvSpPr txBox="1"/>
          <p:nvPr/>
        </p:nvSpPr>
        <p:spPr>
          <a:xfrm>
            <a:off x="2879224" y="4926921"/>
            <a:ext cx="4707477" cy="523220"/>
          </a:xfrm>
          <a:prstGeom prst="rect">
            <a:avLst/>
          </a:prstGeom>
          <a:noFill/>
        </p:spPr>
        <p:txBody>
          <a:bodyPr wrap="square" rtlCol="0">
            <a:spAutoFit/>
          </a:bodyPr>
          <a:lstStyle/>
          <a:p>
            <a:pPr algn="ctr"/>
            <a:r>
              <a:rPr lang="en-US" sz="2800" dirty="0" smtClean="0"/>
              <a:t>“TIMER VIOLATION!”</a:t>
            </a:r>
            <a:endParaRPr lang="en-US" sz="2800" dirty="0"/>
          </a:p>
        </p:txBody>
      </p:sp>
    </p:spTree>
    <p:extLst>
      <p:ext uri="{BB962C8B-B14F-4D97-AF65-F5344CB8AC3E}">
        <p14:creationId xmlns:p14="http://schemas.microsoft.com/office/powerpoint/2010/main" xmlns="" val="3116485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6-11.2</a:t>
            </a:r>
            <a:r>
              <a:rPr lang="en-US" dirty="0"/>
              <a:t/>
            </a:r>
            <a:br>
              <a:rPr lang="en-US" dirty="0"/>
            </a:br>
            <a:endParaRPr lang="en-US" dirty="0"/>
          </a:p>
        </p:txBody>
      </p:sp>
      <p:sp>
        <p:nvSpPr>
          <p:cNvPr id="3" name="Content Placeholder 2"/>
          <p:cNvSpPr>
            <a:spLocks noGrp="1"/>
          </p:cNvSpPr>
          <p:nvPr>
            <p:ph idx="1"/>
          </p:nvPr>
        </p:nvSpPr>
        <p:spPr/>
        <p:txBody>
          <a:bodyPr/>
          <a:lstStyle/>
          <a:p>
            <a:r>
              <a:rPr lang="en-US" b="1" dirty="0" smtClean="0"/>
              <a:t>The </a:t>
            </a:r>
            <a:r>
              <a:rPr lang="en-US" b="1" dirty="0"/>
              <a:t>automatic requirement in the last two minutes of the game requiring a team to keep the ball in the box has been removed. </a:t>
            </a:r>
            <a:endParaRPr lang="en-US" dirty="0"/>
          </a:p>
          <a:p>
            <a:endParaRPr lang="en-US" dirty="0"/>
          </a:p>
        </p:txBody>
      </p:sp>
    </p:spTree>
    <p:extLst>
      <p:ext uri="{BB962C8B-B14F-4D97-AF65-F5344CB8AC3E}">
        <p14:creationId xmlns:p14="http://schemas.microsoft.com/office/powerpoint/2010/main" xmlns="" val="1840232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1-10 &amp; </a:t>
            </a:r>
            <a:r>
              <a:rPr lang="en-US" b="1" dirty="0" smtClean="0"/>
              <a:t>FIELD DIAGRAM</a:t>
            </a:r>
            <a:br>
              <a:rPr lang="en-US" b="1" dirty="0" smtClean="0"/>
            </a:br>
            <a:r>
              <a:rPr lang="en-US" b="1" dirty="0" smtClean="0"/>
              <a:t>TABLE </a:t>
            </a:r>
            <a:r>
              <a:rPr lang="en-US" b="1" dirty="0"/>
              <a:t>AREA, TEAM BENCHES </a:t>
            </a:r>
            <a:endParaRPr lang="en-US" dirty="0"/>
          </a:p>
        </p:txBody>
      </p:sp>
      <p:sp>
        <p:nvSpPr>
          <p:cNvPr id="3" name="Content Placeholder 2"/>
          <p:cNvSpPr>
            <a:spLocks noGrp="1"/>
          </p:cNvSpPr>
          <p:nvPr>
            <p:ph idx="1"/>
          </p:nvPr>
        </p:nvSpPr>
        <p:spPr>
          <a:xfrm>
            <a:off x="1613105" y="2515113"/>
            <a:ext cx="7398044" cy="3611049"/>
          </a:xfrm>
        </p:spPr>
        <p:txBody>
          <a:bodyPr/>
          <a:lstStyle/>
          <a:p>
            <a:r>
              <a:rPr lang="en-US" b="1" dirty="0"/>
              <a:t>Substitution box expanded to be 20 </a:t>
            </a:r>
            <a:r>
              <a:rPr lang="en-US" b="1" dirty="0" smtClean="0"/>
              <a:t>yards. </a:t>
            </a:r>
            <a:endParaRPr lang="en-US" b="1" dirty="0"/>
          </a:p>
          <a:p>
            <a:pPr lvl="1" indent="-274320"/>
            <a:r>
              <a:rPr lang="en-US" dirty="0"/>
              <a:t>Dimensions of the Coaches, Team and Bench Areas remain the same.</a:t>
            </a:r>
          </a:p>
        </p:txBody>
      </p:sp>
    </p:spTree>
    <p:extLst>
      <p:ext uri="{BB962C8B-B14F-4D97-AF65-F5344CB8AC3E}">
        <p14:creationId xmlns:p14="http://schemas.microsoft.com/office/powerpoint/2010/main" xmlns="" val="3764059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861" y="307905"/>
            <a:ext cx="7073695" cy="1143000"/>
          </a:xfrm>
        </p:spPr>
        <p:txBody>
          <a:bodyPr>
            <a:normAutofit fontScale="90000"/>
          </a:bodyPr>
          <a:lstStyle/>
          <a:p>
            <a:r>
              <a:rPr lang="en-US" b="1" dirty="0"/>
              <a:t>RULE 7-1-b-2:</a:t>
            </a:r>
            <a:r>
              <a:rPr lang="en-US" dirty="0"/>
              <a:t/>
            </a:r>
            <a:br>
              <a:rPr lang="en-US" dirty="0"/>
            </a:br>
            <a:r>
              <a:rPr lang="en-US" dirty="0" smtClean="0"/>
              <a:t>Penalty Enforcement</a:t>
            </a:r>
            <a:endParaRPr lang="en-US" dirty="0"/>
          </a:p>
        </p:txBody>
      </p:sp>
      <p:sp>
        <p:nvSpPr>
          <p:cNvPr id="3" name="Content Placeholder 2"/>
          <p:cNvSpPr>
            <a:spLocks noGrp="1"/>
          </p:cNvSpPr>
          <p:nvPr>
            <p:ph idx="1"/>
          </p:nvPr>
        </p:nvSpPr>
        <p:spPr>
          <a:xfrm>
            <a:off x="1613105" y="1758383"/>
            <a:ext cx="7398044" cy="4615756"/>
          </a:xfrm>
        </p:spPr>
        <p:txBody>
          <a:bodyPr>
            <a:normAutofit fontScale="85000" lnSpcReduction="20000"/>
          </a:bodyPr>
          <a:lstStyle/>
          <a:p>
            <a:r>
              <a:rPr lang="en-US" dirty="0"/>
              <a:t>For any foul committed against the team with possession, </a:t>
            </a:r>
            <a:r>
              <a:rPr lang="en-US" strike="sngStrike" dirty="0"/>
              <a:t>and with the offended team maintaining possession (or losing possession in the attack area</a:t>
            </a:r>
            <a:r>
              <a:rPr lang="en-US" dirty="0"/>
              <a:t>), the slow-whistle technique is </a:t>
            </a:r>
            <a:r>
              <a:rPr lang="en-US" dirty="0" smtClean="0"/>
              <a:t>employed.</a:t>
            </a:r>
          </a:p>
          <a:p>
            <a:r>
              <a:rPr lang="en-US" strike="sngStrike" dirty="0" smtClean="0"/>
              <a:t>If </a:t>
            </a:r>
            <a:r>
              <a:rPr lang="en-US" strike="sngStrike" dirty="0"/>
              <a:t>the offended team loses possession outside the attack area as a result of the foul, the whistle is sounded immediately</a:t>
            </a:r>
            <a:r>
              <a:rPr lang="en-US" strike="sngStrike" dirty="0" smtClean="0"/>
              <a:t>.</a:t>
            </a:r>
          </a:p>
          <a:p>
            <a:r>
              <a:rPr lang="en-US" dirty="0"/>
              <a:t>For a personal foul during a loose ball, the whistle is sounded </a:t>
            </a:r>
            <a:r>
              <a:rPr lang="en-US" dirty="0" smtClean="0"/>
              <a:t>immediately.</a:t>
            </a:r>
          </a:p>
          <a:p>
            <a:pPr lvl="1"/>
            <a:r>
              <a:rPr lang="en-US" dirty="0" smtClean="0"/>
              <a:t>Exception</a:t>
            </a:r>
            <a:r>
              <a:rPr lang="en-US" dirty="0"/>
              <a:t>: If there is a loose-ball personal foul </a:t>
            </a:r>
            <a:r>
              <a:rPr lang="en-US" strike="sngStrike" dirty="0"/>
              <a:t>in the attack area</a:t>
            </a:r>
            <a:r>
              <a:rPr lang="en-US" dirty="0"/>
              <a:t> while a flag is down, a second flag is thrown and play continues.</a:t>
            </a:r>
          </a:p>
          <a:p>
            <a:pPr marL="0" indent="0">
              <a:buNone/>
            </a:pPr>
            <a:endParaRPr lang="en-US" dirty="0"/>
          </a:p>
        </p:txBody>
      </p:sp>
    </p:spTree>
    <p:extLst>
      <p:ext uri="{BB962C8B-B14F-4D97-AF65-F5344CB8AC3E}">
        <p14:creationId xmlns:p14="http://schemas.microsoft.com/office/powerpoint/2010/main" xmlns="" val="1327041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7-8</a:t>
            </a:r>
            <a:r>
              <a:rPr lang="en-US" b="1" dirty="0" smtClean="0"/>
              <a:t>:</a:t>
            </a:r>
            <a:br>
              <a:rPr lang="en-US" b="1" dirty="0" smtClean="0"/>
            </a:br>
            <a:r>
              <a:rPr lang="en-US" b="1" dirty="0" smtClean="0"/>
              <a:t>Slow</a:t>
            </a:r>
            <a:r>
              <a:rPr lang="en-US" b="1" dirty="0"/>
              <a:t>-Whistle Technique</a:t>
            </a:r>
            <a:r>
              <a:rPr lang="en-US" dirty="0"/>
              <a:t/>
            </a:r>
            <a:br>
              <a:rPr lang="en-US" dirty="0"/>
            </a:br>
            <a:endParaRPr lang="en-US" dirty="0"/>
          </a:p>
        </p:txBody>
      </p:sp>
      <p:sp>
        <p:nvSpPr>
          <p:cNvPr id="3" name="Content Placeholder 2"/>
          <p:cNvSpPr>
            <a:spLocks noGrp="1"/>
          </p:cNvSpPr>
          <p:nvPr>
            <p:ph idx="1"/>
          </p:nvPr>
        </p:nvSpPr>
        <p:spPr>
          <a:xfrm>
            <a:off x="1613105" y="1953086"/>
            <a:ext cx="7398044" cy="4457685"/>
          </a:xfrm>
        </p:spPr>
        <p:txBody>
          <a:bodyPr>
            <a:normAutofit fontScale="70000" lnSpcReduction="20000"/>
          </a:bodyPr>
          <a:lstStyle/>
          <a:p>
            <a:r>
              <a:rPr lang="en-US" dirty="0"/>
              <a:t>In flag-down situation, all </a:t>
            </a:r>
            <a:r>
              <a:rPr lang="en-US" b="1" dirty="0"/>
              <a:t>loose-ball</a:t>
            </a:r>
            <a:r>
              <a:rPr lang="en-US" dirty="0"/>
              <a:t> technical fouls against the defensive team are time-serving. </a:t>
            </a:r>
            <a:endParaRPr lang="en-US" dirty="0" smtClean="0"/>
          </a:p>
          <a:p>
            <a:pPr lvl="1"/>
            <a:r>
              <a:rPr lang="en-US" b="1" i="1" dirty="0" smtClean="0"/>
              <a:t>Exception</a:t>
            </a:r>
            <a:r>
              <a:rPr lang="en-US" b="1" i="1" dirty="0"/>
              <a:t>: </a:t>
            </a:r>
            <a:r>
              <a:rPr lang="en-US" dirty="0"/>
              <a:t>A goal scored during the flag-down situation eliminates any time-serving technical fouls.</a:t>
            </a:r>
          </a:p>
          <a:p>
            <a:r>
              <a:rPr lang="en-US" b="1" dirty="0"/>
              <a:t>A.R. 32. </a:t>
            </a:r>
            <a:r>
              <a:rPr lang="en-US" dirty="0"/>
              <a:t>Flag-down, slow whistle. A2, who is outside the attack area, throws a bounce pass to A8, who is inside the attack area. Does the slow whistle continue? </a:t>
            </a:r>
            <a:r>
              <a:rPr lang="en-US" b="1" dirty="0"/>
              <a:t>RULING: </a:t>
            </a:r>
            <a:r>
              <a:rPr lang="en-US" dirty="0"/>
              <a:t>Yes. Further, a ball that bounces outside the attack area will also continue the slow whistle.</a:t>
            </a:r>
          </a:p>
          <a:p>
            <a:r>
              <a:rPr lang="en-US" b="1" dirty="0"/>
              <a:t>A.R. 50. </a:t>
            </a:r>
            <a:r>
              <a:rPr lang="en-US" dirty="0"/>
              <a:t>During a slow whistle in the defensive area, the clearing player throws the ball to his goalkeeper to start the clear. The goalkeeper misses the ball and it enters the goal. </a:t>
            </a:r>
            <a:r>
              <a:rPr lang="en-US" b="1" dirty="0"/>
              <a:t>RULING: </a:t>
            </a:r>
            <a:r>
              <a:rPr lang="en-US" dirty="0"/>
              <a:t>T</a:t>
            </a:r>
            <a:r>
              <a:rPr lang="en-US" b="1" dirty="0"/>
              <a:t>he goal counts.</a:t>
            </a:r>
            <a:endParaRPr lang="en-US" dirty="0"/>
          </a:p>
          <a:p>
            <a:endParaRPr lang="en-US" dirty="0"/>
          </a:p>
        </p:txBody>
      </p:sp>
    </p:spTree>
    <p:extLst>
      <p:ext uri="{BB962C8B-B14F-4D97-AF65-F5344CB8AC3E}">
        <p14:creationId xmlns:p14="http://schemas.microsoft.com/office/powerpoint/2010/main" xmlns="" val="13889228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 Z’s Pearls of Wisdom</a:t>
            </a:r>
            <a:br>
              <a:rPr lang="en-US" dirty="0" smtClean="0"/>
            </a:br>
            <a:r>
              <a:rPr lang="en-US" dirty="0" smtClean="0"/>
              <a:t>for 2013</a:t>
            </a:r>
            <a:endParaRPr lang="en-US" dirty="0"/>
          </a:p>
        </p:txBody>
      </p:sp>
      <p:sp>
        <p:nvSpPr>
          <p:cNvPr id="3" name="Content Placeholder 2"/>
          <p:cNvSpPr>
            <a:spLocks noGrp="1"/>
          </p:cNvSpPr>
          <p:nvPr>
            <p:ph idx="1"/>
          </p:nvPr>
        </p:nvSpPr>
        <p:spPr>
          <a:xfrm>
            <a:off x="1613105" y="2686419"/>
            <a:ext cx="7398044" cy="3439744"/>
          </a:xfrm>
        </p:spPr>
        <p:txBody>
          <a:bodyPr/>
          <a:lstStyle/>
          <a:p>
            <a:r>
              <a:rPr lang="en-US" dirty="0" smtClean="0"/>
              <a:t>Be quick, but don’t hurry.</a:t>
            </a:r>
          </a:p>
          <a:p>
            <a:pPr marL="0" indent="0">
              <a:buNone/>
            </a:pPr>
            <a:endParaRPr lang="en-US" dirty="0" smtClean="0"/>
          </a:p>
          <a:p>
            <a:r>
              <a:rPr lang="en-US" dirty="0" smtClean="0"/>
              <a:t>Maintain PACE with the game.</a:t>
            </a:r>
          </a:p>
          <a:p>
            <a:pPr marL="0" indent="0">
              <a:buNone/>
            </a:pPr>
            <a:endParaRPr lang="en-US" dirty="0" smtClean="0"/>
          </a:p>
          <a:p>
            <a:r>
              <a:rPr lang="en-US" dirty="0" smtClean="0"/>
              <a:t>Maintain PACE with yourself.</a:t>
            </a:r>
            <a:endParaRPr lang="en-US" dirty="0"/>
          </a:p>
        </p:txBody>
      </p:sp>
    </p:spTree>
    <p:extLst>
      <p:ext uri="{BB962C8B-B14F-4D97-AF65-F5344CB8AC3E}">
        <p14:creationId xmlns:p14="http://schemas.microsoft.com/office/powerpoint/2010/main" xmlns="" val="21089793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 A C E</a:t>
            </a:r>
            <a:endParaRPr lang="en-US" dirty="0"/>
          </a:p>
        </p:txBody>
      </p:sp>
      <p:sp>
        <p:nvSpPr>
          <p:cNvPr id="3" name="Content Placeholder 2"/>
          <p:cNvSpPr>
            <a:spLocks noGrp="1"/>
          </p:cNvSpPr>
          <p:nvPr>
            <p:ph idx="1"/>
          </p:nvPr>
        </p:nvSpPr>
        <p:spPr/>
        <p:txBody>
          <a:bodyPr/>
          <a:lstStyle/>
          <a:p>
            <a:pPr marL="0" indent="0">
              <a:buNone/>
            </a:pPr>
            <a:r>
              <a:rPr lang="en-US" dirty="0" smtClean="0"/>
              <a:t>Performance</a:t>
            </a:r>
          </a:p>
          <a:p>
            <a:pPr marL="0" indent="0">
              <a:buNone/>
            </a:pPr>
            <a:endParaRPr lang="en-US" dirty="0" smtClean="0"/>
          </a:p>
          <a:p>
            <a:pPr marL="0" indent="0">
              <a:buNone/>
            </a:pPr>
            <a:r>
              <a:rPr lang="en-US" dirty="0" smtClean="0"/>
              <a:t>					After</a:t>
            </a:r>
          </a:p>
          <a:p>
            <a:pPr marL="0" indent="0">
              <a:buNone/>
            </a:pPr>
            <a:endParaRPr lang="en-US" dirty="0" smtClean="0"/>
          </a:p>
          <a:p>
            <a:pPr marL="0" indent="0">
              <a:buNone/>
            </a:pPr>
            <a:r>
              <a:rPr lang="en-US" dirty="0" smtClean="0"/>
              <a:t>							Critical</a:t>
            </a:r>
          </a:p>
          <a:p>
            <a:pPr marL="0" indent="0">
              <a:buNone/>
            </a:pPr>
            <a:endParaRPr lang="en-US" dirty="0" smtClean="0"/>
          </a:p>
          <a:p>
            <a:pPr marL="0" indent="0">
              <a:buNone/>
            </a:pPr>
            <a:r>
              <a:rPr lang="en-US" dirty="0" smtClean="0"/>
              <a:t>										Error</a:t>
            </a:r>
          </a:p>
        </p:txBody>
      </p:sp>
    </p:spTree>
    <p:extLst>
      <p:ext uri="{BB962C8B-B14F-4D97-AF65-F5344CB8AC3E}">
        <p14:creationId xmlns:p14="http://schemas.microsoft.com/office/powerpoint/2010/main" xmlns="" val="1587940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1-16 </a:t>
            </a:r>
            <a:r>
              <a:rPr lang="en-US" b="1" dirty="0" smtClean="0"/>
              <a:t>EQUIPMENT</a:t>
            </a:r>
            <a:br>
              <a:rPr lang="en-US" b="1" dirty="0" smtClean="0"/>
            </a:br>
            <a:r>
              <a:rPr lang="en-US" b="1" dirty="0" smtClean="0"/>
              <a:t> THE </a:t>
            </a:r>
            <a:r>
              <a:rPr lang="en-US" b="1" dirty="0"/>
              <a:t>BALL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b="1" dirty="0"/>
              <a:t>A minimum of six balls </a:t>
            </a:r>
            <a:r>
              <a:rPr lang="en-US" b="1" dirty="0" smtClean="0"/>
              <a:t>must </a:t>
            </a:r>
            <a:r>
              <a:rPr lang="en-US" b="1" dirty="0"/>
              <a:t>be available at each end line and sideline. The number of balls in each area is to be </a:t>
            </a:r>
            <a:r>
              <a:rPr lang="en-US" b="1" dirty="0" smtClean="0"/>
              <a:t>equal. </a:t>
            </a:r>
            <a:r>
              <a:rPr lang="en-US" b="1" dirty="0"/>
              <a:t>On the bench side, balls should be placed at the scorer’s table and outside each bench area. These balls shall be replenished by the home team and game management staff. This will assist with the pace of play and faster restarts.   </a:t>
            </a:r>
            <a:endParaRPr lang="en-US" b="1" dirty="0" smtClean="0"/>
          </a:p>
          <a:p>
            <a:pPr lvl="1"/>
            <a:r>
              <a:rPr lang="en-US" dirty="0"/>
              <a:t>RULING:  Repeated delays could result in technical foul delay-of-game violations against the home team.</a:t>
            </a:r>
          </a:p>
          <a:p>
            <a:endParaRPr lang="en-US" dirty="0"/>
          </a:p>
        </p:txBody>
      </p:sp>
    </p:spTree>
    <p:extLst>
      <p:ext uri="{BB962C8B-B14F-4D97-AF65-F5344CB8AC3E}">
        <p14:creationId xmlns:p14="http://schemas.microsoft.com/office/powerpoint/2010/main" xmlns="" val="317807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1-17 </a:t>
            </a:r>
            <a:r>
              <a:rPr lang="en-US" b="1" dirty="0" smtClean="0"/>
              <a:t>– 19</a:t>
            </a:r>
            <a:br>
              <a:rPr lang="en-US" b="1" dirty="0" smtClean="0"/>
            </a:br>
            <a:r>
              <a:rPr lang="en-US" b="1" dirty="0" smtClean="0"/>
              <a:t>Stick </a:t>
            </a:r>
            <a:r>
              <a:rPr lang="en-US" b="1" dirty="0"/>
              <a:t>specifications</a:t>
            </a:r>
            <a:r>
              <a:rPr lang="en-US" dirty="0"/>
              <a:t> </a:t>
            </a:r>
          </a:p>
        </p:txBody>
      </p:sp>
      <p:sp>
        <p:nvSpPr>
          <p:cNvPr id="3" name="Content Placeholder 2"/>
          <p:cNvSpPr>
            <a:spLocks noGrp="1"/>
          </p:cNvSpPr>
          <p:nvPr>
            <p:ph idx="1"/>
          </p:nvPr>
        </p:nvSpPr>
        <p:spPr/>
        <p:txBody>
          <a:bodyPr>
            <a:normAutofit/>
          </a:bodyPr>
          <a:lstStyle/>
          <a:p>
            <a:r>
              <a:rPr lang="en-US" b="1" dirty="0"/>
              <a:t>A</a:t>
            </a:r>
            <a:r>
              <a:rPr lang="en-US" b="1" dirty="0" smtClean="0"/>
              <a:t>ny strings </a:t>
            </a:r>
            <a:r>
              <a:rPr lang="en-US" b="1" dirty="0"/>
              <a:t>or laces (e.g., shooting strings) must be will be located within 4 inches from the top of the crosse in an arc. Also, no more than one sidewall string on each side of the crosse will be allowed. </a:t>
            </a:r>
            <a:endParaRPr lang="en-US" dirty="0"/>
          </a:p>
          <a:p>
            <a:r>
              <a:rPr lang="en-US" b="1" dirty="0"/>
              <a:t>“Donuts” are prohibited.</a:t>
            </a:r>
            <a:endParaRPr lang="en-US" dirty="0"/>
          </a:p>
          <a:p>
            <a:endParaRPr lang="en-US" dirty="0"/>
          </a:p>
        </p:txBody>
      </p:sp>
    </p:spTree>
    <p:extLst>
      <p:ext uri="{BB962C8B-B14F-4D97-AF65-F5344CB8AC3E}">
        <p14:creationId xmlns:p14="http://schemas.microsoft.com/office/powerpoint/2010/main" xmlns="" val="3587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Added Stick Check Field Tests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The </a:t>
            </a:r>
            <a:r>
              <a:rPr lang="en-US" b="1" dirty="0"/>
              <a:t>ball is placed in the crosse (horizontal to the ground) at the deepest point of the pocket, then the crosse is tipped forward </a:t>
            </a:r>
            <a:r>
              <a:rPr lang="en-US" b="1" dirty="0" smtClean="0"/>
              <a:t>(head down) 90 </a:t>
            </a:r>
            <a:r>
              <a:rPr lang="en-US" b="1" dirty="0"/>
              <a:t>degrees so the ball rolls out at the tip of the head; </a:t>
            </a:r>
            <a:endParaRPr lang="en-US" dirty="0"/>
          </a:p>
          <a:p>
            <a:r>
              <a:rPr lang="en-US" b="1" dirty="0"/>
              <a:t>The ball is placed in the back of the crosse at the deepest point of the pocket and pushed in to reverse the pocket. The crosse is inverted 180 degrees. The ball must come out of the crosse without shaking, etc. </a:t>
            </a:r>
            <a:endParaRPr lang="en-US" dirty="0"/>
          </a:p>
          <a:p>
            <a:pPr lvl="1"/>
            <a:r>
              <a:rPr lang="en-US" sz="2900" dirty="0"/>
              <a:t>NOTE: </a:t>
            </a:r>
            <a:r>
              <a:rPr lang="en-US" sz="2900" dirty="0" smtClean="0"/>
              <a:t> Three</a:t>
            </a:r>
            <a:r>
              <a:rPr lang="en-US" sz="2900" dirty="0"/>
              <a:t>-minute non-releasable </a:t>
            </a:r>
            <a:r>
              <a:rPr lang="en-US" sz="2900" dirty="0" smtClean="0"/>
              <a:t>foul if </a:t>
            </a:r>
            <a:r>
              <a:rPr lang="en-US" sz="2900" dirty="0"/>
              <a:t>the stick fails any of these </a:t>
            </a:r>
            <a:r>
              <a:rPr lang="en-US" sz="2900" dirty="0" smtClean="0"/>
              <a:t>tests</a:t>
            </a:r>
          </a:p>
          <a:p>
            <a:pPr lvl="1"/>
            <a:r>
              <a:rPr lang="en-US" sz="2900" dirty="0" smtClean="0"/>
              <a:t>A </a:t>
            </a:r>
            <a:r>
              <a:rPr lang="en-US" sz="2900" dirty="0"/>
              <a:t>crosse found illegal due to a deep pocket will carry a one-minute nonreleasable penalty and the crosse may be returned if adjusted.</a:t>
            </a:r>
          </a:p>
          <a:p>
            <a:endParaRPr lang="en-US" dirty="0"/>
          </a:p>
        </p:txBody>
      </p:sp>
    </p:spTree>
    <p:extLst>
      <p:ext uri="{BB962C8B-B14F-4D97-AF65-F5344CB8AC3E}">
        <p14:creationId xmlns:p14="http://schemas.microsoft.com/office/powerpoint/2010/main" xmlns="" val="427888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Stick Check Procedures</a:t>
            </a:r>
            <a:endParaRPr lang="en-US" dirty="0"/>
          </a:p>
        </p:txBody>
      </p:sp>
      <p:pic>
        <p:nvPicPr>
          <p:cNvPr id="4" name="Picture 3"/>
          <p:cNvPicPr>
            <a:picLocks noChangeAspect="1"/>
          </p:cNvPicPr>
          <p:nvPr/>
        </p:nvPicPr>
        <p:blipFill>
          <a:blip r:embed="rId2"/>
          <a:stretch>
            <a:fillRect/>
          </a:stretch>
        </p:blipFill>
        <p:spPr>
          <a:xfrm>
            <a:off x="2010463" y="2029490"/>
            <a:ext cx="2832100" cy="2832100"/>
          </a:xfrm>
          <a:prstGeom prst="rect">
            <a:avLst/>
          </a:prstGeom>
        </p:spPr>
      </p:pic>
      <p:pic>
        <p:nvPicPr>
          <p:cNvPr id="5" name="Picture 4"/>
          <p:cNvPicPr>
            <a:picLocks noChangeAspect="1"/>
          </p:cNvPicPr>
          <p:nvPr/>
        </p:nvPicPr>
        <p:blipFill>
          <a:blip r:embed="rId3"/>
          <a:stretch>
            <a:fillRect/>
          </a:stretch>
        </p:blipFill>
        <p:spPr>
          <a:xfrm>
            <a:off x="5636518" y="4126774"/>
            <a:ext cx="2794000" cy="2159000"/>
          </a:xfrm>
          <a:prstGeom prst="rect">
            <a:avLst/>
          </a:prstGeom>
        </p:spPr>
      </p:pic>
    </p:spTree>
    <p:extLst>
      <p:ext uri="{BB962C8B-B14F-4D97-AF65-F5344CB8AC3E}">
        <p14:creationId xmlns:p14="http://schemas.microsoft.com/office/powerpoint/2010/main" xmlns="" val="67958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1-9 &amp; 4-</a:t>
            </a:r>
            <a:r>
              <a:rPr lang="en-US" b="1" dirty="0" smtClean="0"/>
              <a:t>3</a:t>
            </a:r>
            <a:br>
              <a:rPr lang="en-US" b="1" dirty="0" smtClean="0"/>
            </a:br>
            <a:r>
              <a:rPr lang="en-US" b="1" dirty="0" smtClean="0"/>
              <a:t>TAPE ON THE FACE-OFF STICKS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b="1" dirty="0"/>
              <a:t>Tape of a color contrasting with the color of the head must be placed on the handle just below the throat of the crosse of </a:t>
            </a:r>
            <a:r>
              <a:rPr lang="en-US" b="1" i="1" dirty="0"/>
              <a:t>any</a:t>
            </a:r>
            <a:r>
              <a:rPr lang="en-US" b="1" dirty="0"/>
              <a:t> player taking a faceoff.  No tape is allowed on the plastic.  A tape violation is enforced as a pre-whistle violation.</a:t>
            </a:r>
            <a:endParaRPr lang="en-US" dirty="0"/>
          </a:p>
          <a:p>
            <a:r>
              <a:rPr lang="en-US" b="1" dirty="0" smtClean="0"/>
              <a:t>As a </a:t>
            </a:r>
            <a:r>
              <a:rPr lang="en-US" b="1" dirty="0"/>
              <a:t>point of emphasis officials are to enforce the rule that says players must keep their hands off of the plastic of the crosse.  Players can gain an unfair advantage to gain possession of the ball if this is not called.</a:t>
            </a:r>
            <a:endParaRPr lang="en-US" dirty="0"/>
          </a:p>
          <a:p>
            <a:endParaRPr lang="en-US" dirty="0"/>
          </a:p>
        </p:txBody>
      </p:sp>
    </p:spTree>
    <p:extLst>
      <p:ext uri="{BB962C8B-B14F-4D97-AF65-F5344CB8AC3E}">
        <p14:creationId xmlns:p14="http://schemas.microsoft.com/office/powerpoint/2010/main" xmlns="" val="750622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 4-3: </a:t>
            </a:r>
            <a:r>
              <a:rPr lang="en-US" b="1" dirty="0" err="1"/>
              <a:t>Faceoffs</a:t>
            </a:r>
            <a:r>
              <a:rPr lang="en-US" b="1" dirty="0"/>
              <a:t> </a:t>
            </a:r>
            <a:r>
              <a:rPr lang="en-US" dirty="0"/>
              <a:t/>
            </a:r>
            <a:br>
              <a:rPr lang="en-US" dirty="0"/>
            </a:br>
            <a:endParaRPr lang="en-US" dirty="0"/>
          </a:p>
        </p:txBody>
      </p:sp>
      <p:sp>
        <p:nvSpPr>
          <p:cNvPr id="3" name="Content Placeholder 2"/>
          <p:cNvSpPr>
            <a:spLocks noGrp="1"/>
          </p:cNvSpPr>
          <p:nvPr>
            <p:ph idx="1"/>
          </p:nvPr>
        </p:nvSpPr>
        <p:spPr>
          <a:xfrm>
            <a:off x="1613105" y="1405504"/>
            <a:ext cx="7398044" cy="5079543"/>
          </a:xfrm>
        </p:spPr>
        <p:txBody>
          <a:bodyPr>
            <a:normAutofit fontScale="70000" lnSpcReduction="20000"/>
          </a:bodyPr>
          <a:lstStyle/>
          <a:p>
            <a:r>
              <a:rPr lang="en-US" b="1" dirty="0"/>
              <a:t>After two pre or post-whistle violations in one half by a team, subsequent violations result in a 30-second technical </a:t>
            </a:r>
            <a:r>
              <a:rPr lang="en-US" b="1" dirty="0" smtClean="0"/>
              <a:t>penalty (served by in-home).</a:t>
            </a:r>
          </a:p>
          <a:p>
            <a:r>
              <a:rPr lang="en-US" b="1" dirty="0" smtClean="0"/>
              <a:t>Violations </a:t>
            </a:r>
            <a:r>
              <a:rPr lang="en-US" b="1" dirty="0"/>
              <a:t>by the wing players before or during the faceoff will count toward the three per </a:t>
            </a:r>
            <a:r>
              <a:rPr lang="en-US" b="1" dirty="0" smtClean="0"/>
              <a:t>half.</a:t>
            </a:r>
          </a:p>
          <a:p>
            <a:r>
              <a:rPr lang="en-US" b="1" dirty="0"/>
              <a:t>F</a:t>
            </a:r>
            <a:r>
              <a:rPr lang="en-US" b="1" dirty="0" smtClean="0"/>
              <a:t>aceoff </a:t>
            </a:r>
            <a:r>
              <a:rPr lang="en-US" b="1" dirty="0"/>
              <a:t>player is no longer required to leave the </a:t>
            </a:r>
            <a:r>
              <a:rPr lang="en-US" b="1" dirty="0" smtClean="0"/>
              <a:t>field on a violation.</a:t>
            </a:r>
          </a:p>
          <a:p>
            <a:pPr lvl="1"/>
            <a:r>
              <a:rPr lang="en-US" b="1" dirty="0" smtClean="0"/>
              <a:t>“</a:t>
            </a:r>
            <a:r>
              <a:rPr lang="en-US" b="1" i="1" dirty="0"/>
              <a:t>Post Whistle” pertains to faceoff activities only. This is meant for violations like pinning an opponent’s crosse, etc. immediately after the whistle, while the faceoff men are still in a </a:t>
            </a:r>
            <a:r>
              <a:rPr lang="en-US" b="1" i="1" dirty="0" smtClean="0"/>
              <a:t>battling </a:t>
            </a:r>
            <a:r>
              <a:rPr lang="en-US" b="1" i="1" dirty="0"/>
              <a:t>position. Once the ball skirts free from the faceoff men, normal rules apply. </a:t>
            </a:r>
            <a:endParaRPr lang="en-US" b="1" i="1" dirty="0" smtClean="0"/>
          </a:p>
          <a:p>
            <a:pPr lvl="1"/>
            <a:r>
              <a:rPr lang="en-US" b="1" i="1" dirty="0" smtClean="0"/>
              <a:t>A </a:t>
            </a:r>
            <a:r>
              <a:rPr lang="en-US" b="1" i="1" dirty="0"/>
              <a:t>push, after the ball is in the open field, would not constitute a “faceoff violation.” </a:t>
            </a:r>
            <a:endParaRPr lang="en-US" b="1" i="1" dirty="0" smtClean="0"/>
          </a:p>
          <a:p>
            <a:pPr lvl="1"/>
            <a:r>
              <a:rPr lang="en-US" b="1" i="1" dirty="0" smtClean="0"/>
              <a:t>The violation-count restarts for overtime.</a:t>
            </a:r>
          </a:p>
          <a:p>
            <a:r>
              <a:rPr lang="en-US" b="1" i="1" dirty="0" smtClean="0"/>
              <a:t>AVOID </a:t>
            </a:r>
            <a:r>
              <a:rPr lang="en-US" b="1" i="1" dirty="0"/>
              <a:t>USE OF THE “PLAY_ON” WHILE IN FACE_OFF POSITION.</a:t>
            </a:r>
            <a:endParaRPr lang="en-US" dirty="0"/>
          </a:p>
          <a:p>
            <a:endParaRPr lang="en-US" dirty="0"/>
          </a:p>
        </p:txBody>
      </p:sp>
    </p:spTree>
    <p:extLst>
      <p:ext uri="{BB962C8B-B14F-4D97-AF65-F5344CB8AC3E}">
        <p14:creationId xmlns:p14="http://schemas.microsoft.com/office/powerpoint/2010/main" xmlns="" val="778964401"/>
      </p:ext>
    </p:extLst>
  </p:cSld>
  <p:clrMapOvr>
    <a:masterClrMapping/>
  </p:clrMapOvr>
</p:sld>
</file>

<file path=ppt/theme/theme1.xml><?xml version="1.0" encoding="utf-8"?>
<a:theme xmlns:a="http://schemas.openxmlformats.org/drawingml/2006/main" name="main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main background.thmx</Template>
  <TotalTime>1792</TotalTime>
  <Words>2621</Words>
  <Application>Microsoft Office PowerPoint</Application>
  <PresentationFormat>On-screen Show (4:3)</PresentationFormat>
  <Paragraphs>165</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main background</vt:lpstr>
      <vt:lpstr>2013 NCAA Rules and Mechanics Changes</vt:lpstr>
      <vt:lpstr>POINTS OF EMPHASIS</vt:lpstr>
      <vt:lpstr>RULE 1-10 &amp; FIELD DIAGRAM TABLE AREA, TEAM BENCHES </vt:lpstr>
      <vt:lpstr>RULE 1-16 EQUIPMENT  THE BALL  </vt:lpstr>
      <vt:lpstr>RULE 1-17 – 19 Stick specifications </vt:lpstr>
      <vt:lpstr>Added Stick Check Field Tests</vt:lpstr>
      <vt:lpstr>Stick Check Procedures</vt:lpstr>
      <vt:lpstr>RULE 1-9 &amp; 4-3 TAPE ON THE FACE-OFF STICKS </vt:lpstr>
      <vt:lpstr>RULE 4-3: Faceoffs  </vt:lpstr>
      <vt:lpstr>RULE 4-4: Positioning of Other Players during Faceoffs</vt:lpstr>
      <vt:lpstr>RULE 4-8: Scoring </vt:lpstr>
      <vt:lpstr>RULE 4-10  OFFSIDES </vt:lpstr>
      <vt:lpstr>OFFSIDES  (pg 34)</vt:lpstr>
      <vt:lpstr>RULE 4-14: RULES ONCE THE ATTACK AREA HAS BEEN GAINED </vt:lpstr>
      <vt:lpstr>RULE 4-18 GOAL CREASE PRIVILEGES  </vt:lpstr>
      <vt:lpstr>RULE 4 -21 SUBSTITUTION  </vt:lpstr>
      <vt:lpstr>RULE 4-23 RESTARTS  </vt:lpstr>
      <vt:lpstr>RESTARTS</vt:lpstr>
      <vt:lpstr>RESTARTS</vt:lpstr>
      <vt:lpstr>RULE 5-3: Targeting the Head/Neck </vt:lpstr>
      <vt:lpstr>RULE 6-5: Illegal Offensive Screening </vt:lpstr>
      <vt:lpstr>RULE 6-11: Stalling </vt:lpstr>
      <vt:lpstr>Stalling </vt:lpstr>
      <vt:lpstr>Stalling Mechanics</vt:lpstr>
      <vt:lpstr>Stalling – TIMER ON</vt:lpstr>
      <vt:lpstr>TIMER ON and Penalties</vt:lpstr>
      <vt:lpstr>Timeouts with TIMER ON</vt:lpstr>
      <vt:lpstr>TIMER VIOLATION SIGNAL</vt:lpstr>
      <vt:lpstr>RULE 6-11.2 </vt:lpstr>
      <vt:lpstr>RULE 7-1-b-2: Penalty Enforcement</vt:lpstr>
      <vt:lpstr>RULE 7-8: Slow-Whistle Technique </vt:lpstr>
      <vt:lpstr>Dr. Z’s Pearls of Wisdom for 2013</vt:lpstr>
      <vt:lpstr>P A C E</vt:lpstr>
    </vt:vector>
  </TitlesOfParts>
  <Company>US Lacrosse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Heather Wallace</dc:creator>
  <cp:lastModifiedBy>Alan</cp:lastModifiedBy>
  <cp:revision>58</cp:revision>
  <cp:lastPrinted>2013-01-12T03:45:06Z</cp:lastPrinted>
  <dcterms:created xsi:type="dcterms:W3CDTF">2011-01-19T19:31:54Z</dcterms:created>
  <dcterms:modified xsi:type="dcterms:W3CDTF">2013-01-22T01:07:40Z</dcterms:modified>
</cp:coreProperties>
</file>